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0" r:id="rId9"/>
    <p:sldId id="269" r:id="rId10"/>
    <p:sldId id="268" r:id="rId11"/>
    <p:sldId id="267" r:id="rId12"/>
    <p:sldId id="266" r:id="rId13"/>
    <p:sldId id="265" r:id="rId14"/>
    <p:sldId id="264" r:id="rId15"/>
    <p:sldId id="273" r:id="rId16"/>
    <p:sldId id="272" r:id="rId17"/>
    <p:sldId id="271" r:id="rId18"/>
    <p:sldId id="263"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845DF2-436E-4223-ACD7-F2CC0B6C1D12}"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BBA612F9-94EA-47AF-9FBE-F8EBDEE2962C}">
      <dgm:prSet phldrT="[Text]" custT="1"/>
      <dgm:spPr>
        <a:xfrm>
          <a:off x="263"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dirty="0">
              <a:solidFill>
                <a:sysClr val="windowText" lastClr="000000">
                  <a:hueOff val="0"/>
                  <a:satOff val="0"/>
                  <a:lumOff val="0"/>
                  <a:alphaOff val="0"/>
                </a:sysClr>
              </a:solidFill>
              <a:latin typeface="Calibri"/>
              <a:ea typeface="+mn-ea"/>
              <a:cs typeface="+mn-cs"/>
            </a:rPr>
            <a:t>e bën-</a:t>
          </a:r>
          <a:endParaRPr lang="en-US" sz="1600" b="1" dirty="0">
            <a:solidFill>
              <a:sysClr val="windowText" lastClr="000000">
                <a:hueOff val="0"/>
                <a:satOff val="0"/>
                <a:lumOff val="0"/>
                <a:alphaOff val="0"/>
              </a:sysClr>
            </a:solidFill>
            <a:latin typeface="Calibri"/>
            <a:ea typeface="+mn-ea"/>
            <a:cs typeface="+mn-cs"/>
          </a:endParaRPr>
        </a:p>
      </dgm:t>
    </dgm:pt>
    <dgm:pt modelId="{E86DDF3B-C602-4BB3-B367-824553E27EF7}" type="parTrans" cxnId="{2BAD16EF-430B-48E6-B846-2DDFC20AD815}">
      <dgm:prSet/>
      <dgm:spPr/>
      <dgm:t>
        <a:bodyPr/>
        <a:lstStyle/>
        <a:p>
          <a:endParaRPr lang="en-US" sz="1000"/>
        </a:p>
      </dgm:t>
    </dgm:pt>
    <dgm:pt modelId="{14BD537E-BE94-4D74-8567-189A91865A88}" type="sibTrans" cxnId="{2BAD16EF-430B-48E6-B846-2DDFC20AD815}">
      <dgm:prSet/>
      <dgm:spPr/>
      <dgm:t>
        <a:bodyPr/>
        <a:lstStyle/>
        <a:p>
          <a:endParaRPr lang="en-US" sz="1000"/>
        </a:p>
      </dgm:t>
    </dgm:pt>
    <dgm:pt modelId="{76D9B32E-AF3C-475E-B9B1-630358CD4BE5}">
      <dgm:prSet phldrT="[Text]" custT="1"/>
      <dgm:spPr>
        <a:xfrm>
          <a:off x="526259"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dirty="0">
              <a:solidFill>
                <a:sysClr val="windowText" lastClr="000000">
                  <a:hueOff val="0"/>
                  <a:satOff val="0"/>
                  <a:lumOff val="0"/>
                  <a:alphaOff val="0"/>
                </a:sysClr>
              </a:solidFill>
              <a:latin typeface="Calibri"/>
              <a:ea typeface="+mn-ea"/>
              <a:cs typeface="+mn-cs"/>
            </a:rPr>
            <a:t>e cilëson-</a:t>
          </a:r>
          <a:endParaRPr lang="en-US" sz="1600" b="1" dirty="0">
            <a:solidFill>
              <a:sysClr val="windowText" lastClr="000000">
                <a:hueOff val="0"/>
                <a:satOff val="0"/>
                <a:lumOff val="0"/>
                <a:alphaOff val="0"/>
              </a:sysClr>
            </a:solidFill>
            <a:latin typeface="Calibri"/>
            <a:ea typeface="+mn-ea"/>
            <a:cs typeface="+mn-cs"/>
          </a:endParaRPr>
        </a:p>
      </dgm:t>
    </dgm:pt>
    <dgm:pt modelId="{E16F274C-7167-4D97-9E79-7F12C83015B5}" type="parTrans" cxnId="{6DDD6F8D-F4AC-429B-BF6D-C54717C39FC4}">
      <dgm:prSet/>
      <dgm:spPr/>
      <dgm:t>
        <a:bodyPr/>
        <a:lstStyle/>
        <a:p>
          <a:endParaRPr lang="en-US" sz="1000"/>
        </a:p>
      </dgm:t>
    </dgm:pt>
    <dgm:pt modelId="{CC6B8D64-D655-436D-A980-EF2968EDB890}" type="sibTrans" cxnId="{6DDD6F8D-F4AC-429B-BF6D-C54717C39FC4}">
      <dgm:prSet/>
      <dgm:spPr/>
      <dgm:t>
        <a:bodyPr/>
        <a:lstStyle/>
        <a:p>
          <a:endParaRPr lang="en-US" sz="1000"/>
        </a:p>
      </dgm:t>
    </dgm:pt>
    <dgm:pt modelId="{9A8FCB21-154C-4A7F-8C0D-074FAC69A553}">
      <dgm:prSet phldrT="[Text]" custT="1"/>
      <dgm:spPr>
        <a:xfrm>
          <a:off x="5317007"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a:solidFill>
                <a:sysClr val="windowText" lastClr="000000">
                  <a:hueOff val="0"/>
                  <a:satOff val="0"/>
                  <a:lumOff val="0"/>
                  <a:alphaOff val="0"/>
                </a:sysClr>
              </a:solidFill>
              <a:latin typeface="Calibri"/>
              <a:ea typeface="+mn-ea"/>
              <a:cs typeface="+mn-cs"/>
            </a:rPr>
            <a:t>është-</a:t>
          </a:r>
          <a:endParaRPr lang="en-US" sz="1600" b="1">
            <a:solidFill>
              <a:sysClr val="windowText" lastClr="000000">
                <a:hueOff val="0"/>
                <a:satOff val="0"/>
                <a:lumOff val="0"/>
                <a:alphaOff val="0"/>
              </a:sysClr>
            </a:solidFill>
            <a:latin typeface="Calibri"/>
            <a:ea typeface="+mn-ea"/>
            <a:cs typeface="+mn-cs"/>
          </a:endParaRPr>
        </a:p>
      </dgm:t>
    </dgm:pt>
    <dgm:pt modelId="{BA0A2335-3C16-4D77-8F8E-AB5D85C464D4}" type="parTrans" cxnId="{E96925D9-2BB2-413D-84CD-5A87954DC477}">
      <dgm:prSet/>
      <dgm:spPr/>
      <dgm:t>
        <a:bodyPr/>
        <a:lstStyle/>
        <a:p>
          <a:endParaRPr lang="en-US" sz="1000"/>
        </a:p>
      </dgm:t>
    </dgm:pt>
    <dgm:pt modelId="{7B544C66-0A1F-4AB7-8D50-2C05C395C604}" type="sibTrans" cxnId="{E96925D9-2BB2-413D-84CD-5A87954DC477}">
      <dgm:prSet/>
      <dgm:spPr/>
      <dgm:t>
        <a:bodyPr/>
        <a:lstStyle/>
        <a:p>
          <a:endParaRPr lang="en-US" sz="1000"/>
        </a:p>
      </dgm:t>
    </dgm:pt>
    <dgm:pt modelId="{BB283AEE-11F1-4E53-A3BF-E4E361CCC21F}">
      <dgm:prSet phldrT="[Text]" custT="1"/>
      <dgm:spPr>
        <a:xfrm>
          <a:off x="5843002"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0">
              <a:solidFill>
                <a:sysClr val="windowText" lastClr="000000">
                  <a:hueOff val="0"/>
                  <a:satOff val="0"/>
                  <a:lumOff val="0"/>
                  <a:alphaOff val="0"/>
                </a:sysClr>
              </a:solidFill>
              <a:latin typeface="Calibri"/>
              <a:ea typeface="+mn-ea"/>
              <a:cs typeface="+mn-cs"/>
            </a:rPr>
            <a:t>e përdor-</a:t>
          </a:r>
          <a:endParaRPr lang="en-US" sz="1600" b="1" i="0">
            <a:solidFill>
              <a:sysClr val="windowText" lastClr="000000">
                <a:hueOff val="0"/>
                <a:satOff val="0"/>
                <a:lumOff val="0"/>
                <a:alphaOff val="0"/>
              </a:sysClr>
            </a:solidFill>
            <a:latin typeface="Calibri"/>
            <a:ea typeface="+mn-ea"/>
            <a:cs typeface="+mn-cs"/>
          </a:endParaRPr>
        </a:p>
      </dgm:t>
    </dgm:pt>
    <dgm:pt modelId="{B9E49ED7-4C34-4FBF-A825-ADA0969B98CD}" type="parTrans" cxnId="{2F3EE5E3-55D9-49D9-8C9C-2DEEB4673EC3}">
      <dgm:prSet/>
      <dgm:spPr/>
      <dgm:t>
        <a:bodyPr/>
        <a:lstStyle/>
        <a:p>
          <a:endParaRPr lang="en-US" sz="1000"/>
        </a:p>
      </dgm:t>
    </dgm:pt>
    <dgm:pt modelId="{E23C20C9-E7FF-4F36-8280-58A97D908AB0}" type="sibTrans" cxnId="{2F3EE5E3-55D9-49D9-8C9C-2DEEB4673EC3}">
      <dgm:prSet/>
      <dgm:spPr/>
      <dgm:t>
        <a:bodyPr/>
        <a:lstStyle/>
        <a:p>
          <a:endParaRPr lang="en-US" sz="1000"/>
        </a:p>
      </dgm:t>
    </dgm:pt>
    <dgm:pt modelId="{D2E1AF29-BB4F-4AB1-9B31-DD1AA7E76469}">
      <dgm:prSet custT="1"/>
      <dgm:spPr>
        <a:xfrm>
          <a:off x="4791012"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a:solidFill>
                <a:sysClr val="windowText" lastClr="000000">
                  <a:hueOff val="0"/>
                  <a:satOff val="0"/>
                  <a:lumOff val="0"/>
                  <a:alphaOff val="0"/>
                </a:sysClr>
              </a:solidFill>
              <a:latin typeface="Calibri"/>
              <a:ea typeface="+mn-ea"/>
              <a:cs typeface="+mn-cs"/>
            </a:rPr>
            <a:t>e quan-</a:t>
          </a:r>
          <a:endParaRPr lang="en-US" sz="1600" b="1">
            <a:solidFill>
              <a:sysClr val="windowText" lastClr="000000">
                <a:hueOff val="0"/>
                <a:satOff val="0"/>
                <a:lumOff val="0"/>
                <a:alphaOff val="0"/>
              </a:sysClr>
            </a:solidFill>
            <a:latin typeface="Calibri"/>
            <a:ea typeface="+mn-ea"/>
            <a:cs typeface="+mn-cs"/>
          </a:endParaRPr>
        </a:p>
      </dgm:t>
    </dgm:pt>
    <dgm:pt modelId="{D1B41A30-DEEF-4071-B0BC-7EDE2BC57F1C}" type="parTrans" cxnId="{18D73D4B-B4D0-4D64-847F-526926C03510}">
      <dgm:prSet/>
      <dgm:spPr/>
      <dgm:t>
        <a:bodyPr/>
        <a:lstStyle/>
        <a:p>
          <a:endParaRPr lang="en-US" sz="1000"/>
        </a:p>
      </dgm:t>
    </dgm:pt>
    <dgm:pt modelId="{325474CD-EC9D-4AB2-9830-FE5CFDB284B3}" type="sibTrans" cxnId="{18D73D4B-B4D0-4D64-847F-526926C03510}">
      <dgm:prSet/>
      <dgm:spPr/>
      <dgm:t>
        <a:bodyPr/>
        <a:lstStyle/>
        <a:p>
          <a:endParaRPr lang="en-US" sz="1000"/>
        </a:p>
      </dgm:t>
    </dgm:pt>
    <dgm:pt modelId="{7A32CBAE-DB76-401D-967B-D4A86C708724}">
      <dgm:prSet custT="1"/>
      <dgm:spPr>
        <a:xfrm>
          <a:off x="4265016"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dirty="0">
              <a:solidFill>
                <a:sysClr val="windowText" lastClr="000000">
                  <a:hueOff val="0"/>
                  <a:satOff val="0"/>
                  <a:lumOff val="0"/>
                  <a:alphaOff val="0"/>
                </a:sysClr>
              </a:solidFill>
              <a:latin typeface="Calibri"/>
              <a:ea typeface="+mn-ea"/>
              <a:cs typeface="+mn-cs"/>
            </a:rPr>
            <a:t>e fut-</a:t>
          </a:r>
          <a:endParaRPr lang="en-US" sz="1600" b="1" dirty="0">
            <a:solidFill>
              <a:sysClr val="windowText" lastClr="000000">
                <a:hueOff val="0"/>
                <a:satOff val="0"/>
                <a:lumOff val="0"/>
                <a:alphaOff val="0"/>
              </a:sysClr>
            </a:solidFill>
            <a:latin typeface="Calibri"/>
            <a:ea typeface="+mn-ea"/>
            <a:cs typeface="+mn-cs"/>
          </a:endParaRPr>
        </a:p>
      </dgm:t>
    </dgm:pt>
    <dgm:pt modelId="{64DD1CAE-B36C-4085-A0E1-42E562BBA6F4}" type="parTrans" cxnId="{806C46EF-C0A6-4307-96E7-2C63AD9EF4C1}">
      <dgm:prSet/>
      <dgm:spPr/>
      <dgm:t>
        <a:bodyPr/>
        <a:lstStyle/>
        <a:p>
          <a:endParaRPr lang="en-US" sz="1000"/>
        </a:p>
      </dgm:t>
    </dgm:pt>
    <dgm:pt modelId="{9FCC049C-9E7C-44B8-BEBF-B8C7DB3A5B2B}" type="sibTrans" cxnId="{806C46EF-C0A6-4307-96E7-2C63AD9EF4C1}">
      <dgm:prSet/>
      <dgm:spPr/>
      <dgm:t>
        <a:bodyPr/>
        <a:lstStyle/>
        <a:p>
          <a:endParaRPr lang="en-US" sz="1000"/>
        </a:p>
      </dgm:t>
    </dgm:pt>
    <dgm:pt modelId="{7728E0CF-86E4-4D0D-8537-319FD6C94D22}">
      <dgm:prSet custT="1"/>
      <dgm:spPr>
        <a:xfrm>
          <a:off x="3739021"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dirty="0">
              <a:solidFill>
                <a:sysClr val="windowText" lastClr="000000">
                  <a:hueOff val="0"/>
                  <a:satOff val="0"/>
                  <a:lumOff val="0"/>
                  <a:alphaOff val="0"/>
                </a:sysClr>
              </a:solidFill>
              <a:latin typeface="Calibri"/>
              <a:ea typeface="+mn-ea"/>
              <a:cs typeface="+mn-cs"/>
            </a:rPr>
            <a:t>hyn si-</a:t>
          </a:r>
          <a:endParaRPr lang="en-US" sz="1600" b="1" dirty="0">
            <a:solidFill>
              <a:sysClr val="windowText" lastClr="000000">
                <a:hueOff val="0"/>
                <a:satOff val="0"/>
                <a:lumOff val="0"/>
                <a:alphaOff val="0"/>
              </a:sysClr>
            </a:solidFill>
            <a:latin typeface="Calibri"/>
            <a:ea typeface="+mn-ea"/>
            <a:cs typeface="+mn-cs"/>
          </a:endParaRPr>
        </a:p>
      </dgm:t>
    </dgm:pt>
    <dgm:pt modelId="{5085E685-0E9A-46F5-8D67-0F7BBAC8D1C0}" type="parTrans" cxnId="{A1877D2C-554D-429F-9D87-A3714BA0871B}">
      <dgm:prSet/>
      <dgm:spPr/>
      <dgm:t>
        <a:bodyPr/>
        <a:lstStyle/>
        <a:p>
          <a:endParaRPr lang="en-US" sz="1000"/>
        </a:p>
      </dgm:t>
    </dgm:pt>
    <dgm:pt modelId="{5909F59B-9745-4ABB-8E52-BC82BA0475AA}" type="sibTrans" cxnId="{A1877D2C-554D-429F-9D87-A3714BA0871B}">
      <dgm:prSet/>
      <dgm:spPr/>
      <dgm:t>
        <a:bodyPr/>
        <a:lstStyle/>
        <a:p>
          <a:endParaRPr lang="en-US" sz="1000"/>
        </a:p>
      </dgm:t>
    </dgm:pt>
    <dgm:pt modelId="{00869507-E991-4CAE-8BFD-0A01D3CB5A68}">
      <dgm:prSet custT="1"/>
      <dgm:spPr>
        <a:xfrm>
          <a:off x="3213025"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dirty="0">
              <a:solidFill>
                <a:sysClr val="windowText" lastClr="000000">
                  <a:hueOff val="0"/>
                  <a:satOff val="0"/>
                  <a:lumOff val="0"/>
                  <a:alphaOff val="0"/>
                </a:sysClr>
              </a:solidFill>
              <a:latin typeface="Calibri"/>
              <a:ea typeface="+mn-ea"/>
              <a:cs typeface="+mn-cs"/>
            </a:rPr>
            <a:t>luan rolin e -</a:t>
          </a:r>
          <a:endParaRPr lang="en-US" sz="1600" b="1" dirty="0">
            <a:solidFill>
              <a:sysClr val="windowText" lastClr="000000">
                <a:hueOff val="0"/>
                <a:satOff val="0"/>
                <a:lumOff val="0"/>
                <a:alphaOff val="0"/>
              </a:sysClr>
            </a:solidFill>
            <a:latin typeface="Calibri"/>
            <a:ea typeface="+mn-ea"/>
            <a:cs typeface="+mn-cs"/>
          </a:endParaRPr>
        </a:p>
      </dgm:t>
    </dgm:pt>
    <dgm:pt modelId="{C8FE54C6-84F4-4ACA-85CA-6E7C8CB53839}" type="parTrans" cxnId="{5073D235-4D4F-444C-9C86-A516C22CC21E}">
      <dgm:prSet/>
      <dgm:spPr/>
      <dgm:t>
        <a:bodyPr/>
        <a:lstStyle/>
        <a:p>
          <a:endParaRPr lang="en-US" sz="1000"/>
        </a:p>
      </dgm:t>
    </dgm:pt>
    <dgm:pt modelId="{AECADBFC-EC36-4C38-AF41-4C92376BED22}" type="sibTrans" cxnId="{5073D235-4D4F-444C-9C86-A516C22CC21E}">
      <dgm:prSet/>
      <dgm:spPr/>
      <dgm:t>
        <a:bodyPr/>
        <a:lstStyle/>
        <a:p>
          <a:endParaRPr lang="en-US" sz="1000"/>
        </a:p>
      </dgm:t>
    </dgm:pt>
    <dgm:pt modelId="{D2391396-2F0D-413D-B3C1-18EC442775D5}">
      <dgm:prSet custT="1"/>
      <dgm:spPr>
        <a:xfrm>
          <a:off x="2630240" y="517764"/>
          <a:ext cx="507642"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dirty="0">
              <a:solidFill>
                <a:sysClr val="windowText" lastClr="000000">
                  <a:hueOff val="0"/>
                  <a:satOff val="0"/>
                  <a:lumOff val="0"/>
                  <a:alphaOff val="0"/>
                </a:sysClr>
              </a:solidFill>
              <a:latin typeface="Calibri"/>
              <a:ea typeface="+mn-ea"/>
              <a:cs typeface="+mn-cs"/>
            </a:rPr>
            <a:t>shpreson me anën e-</a:t>
          </a:r>
          <a:endParaRPr lang="en-US" sz="1600" b="1" dirty="0">
            <a:solidFill>
              <a:sysClr val="windowText" lastClr="000000">
                <a:hueOff val="0"/>
                <a:satOff val="0"/>
                <a:lumOff val="0"/>
                <a:alphaOff val="0"/>
              </a:sysClr>
            </a:solidFill>
            <a:latin typeface="Calibri"/>
            <a:ea typeface="+mn-ea"/>
            <a:cs typeface="+mn-cs"/>
          </a:endParaRPr>
        </a:p>
      </dgm:t>
    </dgm:pt>
    <dgm:pt modelId="{8B92F171-33F3-4E52-835A-FC2689F3840E}" type="parTrans" cxnId="{88D27450-06E1-4CFD-836D-D0FBFF91A649}">
      <dgm:prSet/>
      <dgm:spPr/>
      <dgm:t>
        <a:bodyPr/>
        <a:lstStyle/>
        <a:p>
          <a:endParaRPr lang="en-US" sz="1000"/>
        </a:p>
      </dgm:t>
    </dgm:pt>
    <dgm:pt modelId="{82608D77-3FE2-4B00-9FC6-EAA2C9274F22}" type="sibTrans" cxnId="{88D27450-06E1-4CFD-836D-D0FBFF91A649}">
      <dgm:prSet/>
      <dgm:spPr/>
      <dgm:t>
        <a:bodyPr/>
        <a:lstStyle/>
        <a:p>
          <a:endParaRPr lang="en-US" sz="1000"/>
        </a:p>
      </dgm:t>
    </dgm:pt>
    <dgm:pt modelId="{0084D169-6FA9-4098-92EA-22574D3C41F7}">
      <dgm:prSet custT="1"/>
      <dgm:spPr>
        <a:xfrm>
          <a:off x="2104245"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dirty="0">
              <a:solidFill>
                <a:sysClr val="windowText" lastClr="000000">
                  <a:hueOff val="0"/>
                  <a:satOff val="0"/>
                  <a:lumOff val="0"/>
                  <a:alphaOff val="0"/>
                </a:sysClr>
              </a:solidFill>
              <a:latin typeface="Calibri"/>
              <a:ea typeface="+mn-ea"/>
              <a:cs typeface="+mn-cs"/>
            </a:rPr>
            <a:t>e pranon si-</a:t>
          </a:r>
          <a:endParaRPr lang="en-US" sz="1600" b="1" dirty="0">
            <a:solidFill>
              <a:sysClr val="windowText" lastClr="000000">
                <a:hueOff val="0"/>
                <a:satOff val="0"/>
                <a:lumOff val="0"/>
                <a:alphaOff val="0"/>
              </a:sysClr>
            </a:solidFill>
            <a:latin typeface="Calibri"/>
            <a:ea typeface="+mn-ea"/>
            <a:cs typeface="+mn-cs"/>
          </a:endParaRPr>
        </a:p>
      </dgm:t>
    </dgm:pt>
    <dgm:pt modelId="{A8962CD1-1CB9-443C-A94C-C3645684BD24}" type="parTrans" cxnId="{49C5A046-50CD-41B8-8883-35876686A5A1}">
      <dgm:prSet/>
      <dgm:spPr/>
      <dgm:t>
        <a:bodyPr/>
        <a:lstStyle/>
        <a:p>
          <a:endParaRPr lang="en-US" sz="1000"/>
        </a:p>
      </dgm:t>
    </dgm:pt>
    <dgm:pt modelId="{0A24C675-D683-401B-86BB-FC68048D7427}" type="sibTrans" cxnId="{49C5A046-50CD-41B8-8883-35876686A5A1}">
      <dgm:prSet/>
      <dgm:spPr/>
      <dgm:t>
        <a:bodyPr/>
        <a:lstStyle/>
        <a:p>
          <a:endParaRPr lang="en-US" sz="1000"/>
        </a:p>
      </dgm:t>
    </dgm:pt>
    <dgm:pt modelId="{104FD56C-74C0-4BF1-B200-5A20916E1B30}">
      <dgm:prSet custT="1"/>
      <dgm:spPr>
        <a:xfrm>
          <a:off x="1578250"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dirty="0">
              <a:solidFill>
                <a:sysClr val="windowText" lastClr="000000">
                  <a:hueOff val="0"/>
                  <a:satOff val="0"/>
                  <a:lumOff val="0"/>
                  <a:alphaOff val="0"/>
                </a:sysClr>
              </a:solidFill>
              <a:latin typeface="Calibri"/>
              <a:ea typeface="+mn-ea"/>
              <a:cs typeface="+mn-cs"/>
            </a:rPr>
            <a:t>mbetet si-</a:t>
          </a:r>
          <a:endParaRPr lang="en-US" sz="1600" b="1" dirty="0">
            <a:solidFill>
              <a:sysClr val="windowText" lastClr="000000">
                <a:hueOff val="0"/>
                <a:satOff val="0"/>
                <a:lumOff val="0"/>
                <a:alphaOff val="0"/>
              </a:sysClr>
            </a:solidFill>
            <a:latin typeface="Calibri"/>
            <a:ea typeface="+mn-ea"/>
            <a:cs typeface="+mn-cs"/>
          </a:endParaRPr>
        </a:p>
      </dgm:t>
    </dgm:pt>
    <dgm:pt modelId="{4AA9FDF3-90F6-42D0-B1D6-EB7FF5409EE3}" type="parTrans" cxnId="{7F06D61E-5D5F-4648-BD4F-95AB31BE3F98}">
      <dgm:prSet/>
      <dgm:spPr/>
      <dgm:t>
        <a:bodyPr/>
        <a:lstStyle/>
        <a:p>
          <a:endParaRPr lang="en-US" sz="1000"/>
        </a:p>
      </dgm:t>
    </dgm:pt>
    <dgm:pt modelId="{EEF40F47-A42A-4FB4-B63C-9D0B5F217308}" type="sibTrans" cxnId="{7F06D61E-5D5F-4648-BD4F-95AB31BE3F98}">
      <dgm:prSet/>
      <dgm:spPr/>
      <dgm:t>
        <a:bodyPr/>
        <a:lstStyle/>
        <a:p>
          <a:endParaRPr lang="en-US" sz="1000"/>
        </a:p>
      </dgm:t>
    </dgm:pt>
    <dgm:pt modelId="{F5C01B6A-A7EA-484F-976F-B1EEAD4F711F}">
      <dgm:prSet custT="1"/>
      <dgm:spPr>
        <a:xfrm>
          <a:off x="1052254" y="517764"/>
          <a:ext cx="450853" cy="690353"/>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it-IT" sz="1600" b="1" i="1">
              <a:solidFill>
                <a:sysClr val="windowText" lastClr="000000">
                  <a:hueOff val="0"/>
                  <a:satOff val="0"/>
                  <a:lumOff val="0"/>
                  <a:alphaOff val="0"/>
                </a:sysClr>
              </a:solidFill>
              <a:latin typeface="Calibri"/>
              <a:ea typeface="+mn-ea"/>
              <a:cs typeface="+mn-cs"/>
            </a:rPr>
            <a:t>ka si-</a:t>
          </a:r>
          <a:endParaRPr lang="en-US" sz="1600" b="1">
            <a:solidFill>
              <a:sysClr val="windowText" lastClr="000000">
                <a:hueOff val="0"/>
                <a:satOff val="0"/>
                <a:lumOff val="0"/>
                <a:alphaOff val="0"/>
              </a:sysClr>
            </a:solidFill>
            <a:latin typeface="Calibri"/>
            <a:ea typeface="+mn-ea"/>
            <a:cs typeface="+mn-cs"/>
          </a:endParaRPr>
        </a:p>
      </dgm:t>
    </dgm:pt>
    <dgm:pt modelId="{24724D7F-E962-46C1-9D95-3486D7925418}" type="parTrans" cxnId="{15EC4CE4-4468-416D-8B39-97F93CB37412}">
      <dgm:prSet/>
      <dgm:spPr/>
      <dgm:t>
        <a:bodyPr/>
        <a:lstStyle/>
        <a:p>
          <a:endParaRPr lang="en-US" sz="1000"/>
        </a:p>
      </dgm:t>
    </dgm:pt>
    <dgm:pt modelId="{9B4440C2-BE2D-4A9A-B6D4-FFC0030DEE18}" type="sibTrans" cxnId="{15EC4CE4-4468-416D-8B39-97F93CB37412}">
      <dgm:prSet/>
      <dgm:spPr/>
      <dgm:t>
        <a:bodyPr/>
        <a:lstStyle/>
        <a:p>
          <a:endParaRPr lang="en-US" sz="1000"/>
        </a:p>
      </dgm:t>
    </dgm:pt>
    <dgm:pt modelId="{AE8264DC-7752-43BB-B446-1124CFE5EDE7}" type="pres">
      <dgm:prSet presAssocID="{DB845DF2-436E-4223-ACD7-F2CC0B6C1D12}" presName="CompostProcess" presStyleCnt="0">
        <dgm:presLayoutVars>
          <dgm:dir/>
          <dgm:resizeHandles val="exact"/>
        </dgm:presLayoutVars>
      </dgm:prSet>
      <dgm:spPr/>
    </dgm:pt>
    <dgm:pt modelId="{8CBBED08-F069-4908-8ADD-8D6C644920D3}" type="pres">
      <dgm:prSet presAssocID="{DB845DF2-436E-4223-ACD7-F2CC0B6C1D12}" presName="arrow" presStyleLbl="bgShp" presStyleIdx="0" presStyleCnt="1"/>
      <dgm:spPr>
        <a:xfrm>
          <a:off x="472058" y="0"/>
          <a:ext cx="5350002" cy="1725883"/>
        </a:xfrm>
        <a:prstGeom prst="rightArrow">
          <a:avLst/>
        </a:prstGeom>
        <a:solidFill>
          <a:srgbClr val="ED7D31">
            <a:tint val="40000"/>
            <a:hueOff val="0"/>
            <a:satOff val="0"/>
            <a:lumOff val="0"/>
            <a:alphaOff val="0"/>
          </a:srgbClr>
        </a:solidFill>
        <a:ln>
          <a:noFill/>
        </a:ln>
        <a:effectLst/>
      </dgm:spPr>
    </dgm:pt>
    <dgm:pt modelId="{30DD1D75-E21D-43C6-9AD3-569B4A5AB25C}" type="pres">
      <dgm:prSet presAssocID="{DB845DF2-436E-4223-ACD7-F2CC0B6C1D12}" presName="linearProcess" presStyleCnt="0"/>
      <dgm:spPr/>
    </dgm:pt>
    <dgm:pt modelId="{1728777B-CE3A-4638-A829-7A98C5DEA68F}" type="pres">
      <dgm:prSet presAssocID="{BBA612F9-94EA-47AF-9FBE-F8EBDEE2962C}" presName="textNode" presStyleLbl="node1" presStyleIdx="0" presStyleCnt="12">
        <dgm:presLayoutVars>
          <dgm:bulletEnabled val="1"/>
        </dgm:presLayoutVars>
      </dgm:prSet>
      <dgm:spPr>
        <a:prstGeom prst="roundRect">
          <a:avLst/>
        </a:prstGeom>
      </dgm:spPr>
    </dgm:pt>
    <dgm:pt modelId="{C7017328-B697-4865-9240-3B1D9AA92EE3}" type="pres">
      <dgm:prSet presAssocID="{14BD537E-BE94-4D74-8567-189A91865A88}" presName="sibTrans" presStyleCnt="0"/>
      <dgm:spPr/>
    </dgm:pt>
    <dgm:pt modelId="{1BD6CB91-4F68-494D-85DD-4302BE7FB5C1}" type="pres">
      <dgm:prSet presAssocID="{76D9B32E-AF3C-475E-B9B1-630358CD4BE5}" presName="textNode" presStyleLbl="node1" presStyleIdx="1" presStyleCnt="12">
        <dgm:presLayoutVars>
          <dgm:bulletEnabled val="1"/>
        </dgm:presLayoutVars>
      </dgm:prSet>
      <dgm:spPr>
        <a:prstGeom prst="roundRect">
          <a:avLst/>
        </a:prstGeom>
      </dgm:spPr>
    </dgm:pt>
    <dgm:pt modelId="{359EF06A-8361-42F8-8578-24651F98875F}" type="pres">
      <dgm:prSet presAssocID="{CC6B8D64-D655-436D-A980-EF2968EDB890}" presName="sibTrans" presStyleCnt="0"/>
      <dgm:spPr/>
    </dgm:pt>
    <dgm:pt modelId="{CB0D77A7-DFA6-42A5-8415-BFB23FBE26F1}" type="pres">
      <dgm:prSet presAssocID="{F5C01B6A-A7EA-484F-976F-B1EEAD4F711F}" presName="textNode" presStyleLbl="node1" presStyleIdx="2" presStyleCnt="12">
        <dgm:presLayoutVars>
          <dgm:bulletEnabled val="1"/>
        </dgm:presLayoutVars>
      </dgm:prSet>
      <dgm:spPr>
        <a:prstGeom prst="roundRect">
          <a:avLst/>
        </a:prstGeom>
      </dgm:spPr>
    </dgm:pt>
    <dgm:pt modelId="{F7CDC0C4-2AAC-4776-935A-5DE37C957E49}" type="pres">
      <dgm:prSet presAssocID="{9B4440C2-BE2D-4A9A-B6D4-FFC0030DEE18}" presName="sibTrans" presStyleCnt="0"/>
      <dgm:spPr/>
    </dgm:pt>
    <dgm:pt modelId="{E0884A27-2842-46B6-B54D-6C3B342C9CB8}" type="pres">
      <dgm:prSet presAssocID="{104FD56C-74C0-4BF1-B200-5A20916E1B30}" presName="textNode" presStyleLbl="node1" presStyleIdx="3" presStyleCnt="12">
        <dgm:presLayoutVars>
          <dgm:bulletEnabled val="1"/>
        </dgm:presLayoutVars>
      </dgm:prSet>
      <dgm:spPr>
        <a:prstGeom prst="roundRect">
          <a:avLst/>
        </a:prstGeom>
      </dgm:spPr>
    </dgm:pt>
    <dgm:pt modelId="{7F0666D3-FFCC-4975-98FF-7F1077BC828D}" type="pres">
      <dgm:prSet presAssocID="{EEF40F47-A42A-4FB4-B63C-9D0B5F217308}" presName="sibTrans" presStyleCnt="0"/>
      <dgm:spPr/>
    </dgm:pt>
    <dgm:pt modelId="{EFEC2218-5223-4BA2-9DDB-1A0CCE1DF7EC}" type="pres">
      <dgm:prSet presAssocID="{0084D169-6FA9-4098-92EA-22574D3C41F7}" presName="textNode" presStyleLbl="node1" presStyleIdx="4" presStyleCnt="12">
        <dgm:presLayoutVars>
          <dgm:bulletEnabled val="1"/>
        </dgm:presLayoutVars>
      </dgm:prSet>
      <dgm:spPr>
        <a:prstGeom prst="roundRect">
          <a:avLst/>
        </a:prstGeom>
      </dgm:spPr>
    </dgm:pt>
    <dgm:pt modelId="{0E7BE29B-2E67-4598-9C87-22E7335A52DE}" type="pres">
      <dgm:prSet presAssocID="{0A24C675-D683-401B-86BB-FC68048D7427}" presName="sibTrans" presStyleCnt="0"/>
      <dgm:spPr/>
    </dgm:pt>
    <dgm:pt modelId="{45FE6221-F26D-4763-A57D-0D6A02CEF23A}" type="pres">
      <dgm:prSet presAssocID="{D2391396-2F0D-413D-B3C1-18EC442775D5}" presName="textNode" presStyleLbl="node1" presStyleIdx="5" presStyleCnt="12" custScaleX="130612">
        <dgm:presLayoutVars>
          <dgm:bulletEnabled val="1"/>
        </dgm:presLayoutVars>
      </dgm:prSet>
      <dgm:spPr>
        <a:prstGeom prst="roundRect">
          <a:avLst/>
        </a:prstGeom>
      </dgm:spPr>
    </dgm:pt>
    <dgm:pt modelId="{AB41B99D-E591-4E20-A69C-E45269574D5D}" type="pres">
      <dgm:prSet presAssocID="{82608D77-3FE2-4B00-9FC6-EAA2C9274F22}" presName="sibTrans" presStyleCnt="0"/>
      <dgm:spPr/>
    </dgm:pt>
    <dgm:pt modelId="{A36414C5-180D-437E-90A5-6F4765F00ACA}" type="pres">
      <dgm:prSet presAssocID="{00869507-E991-4CAE-8BFD-0A01D3CB5A68}" presName="textNode" presStyleLbl="node1" presStyleIdx="6" presStyleCnt="12">
        <dgm:presLayoutVars>
          <dgm:bulletEnabled val="1"/>
        </dgm:presLayoutVars>
      </dgm:prSet>
      <dgm:spPr>
        <a:prstGeom prst="roundRect">
          <a:avLst/>
        </a:prstGeom>
      </dgm:spPr>
    </dgm:pt>
    <dgm:pt modelId="{CB54D6B0-DA0D-49CE-B585-829888A42A34}" type="pres">
      <dgm:prSet presAssocID="{AECADBFC-EC36-4C38-AF41-4C92376BED22}" presName="sibTrans" presStyleCnt="0"/>
      <dgm:spPr/>
    </dgm:pt>
    <dgm:pt modelId="{F0098D22-FE82-45C4-A8EB-E8E70B410744}" type="pres">
      <dgm:prSet presAssocID="{7728E0CF-86E4-4D0D-8537-319FD6C94D22}" presName="textNode" presStyleLbl="node1" presStyleIdx="7" presStyleCnt="12">
        <dgm:presLayoutVars>
          <dgm:bulletEnabled val="1"/>
        </dgm:presLayoutVars>
      </dgm:prSet>
      <dgm:spPr>
        <a:prstGeom prst="roundRect">
          <a:avLst/>
        </a:prstGeom>
      </dgm:spPr>
    </dgm:pt>
    <dgm:pt modelId="{49472019-9A38-4F8D-B59D-275F302C30A0}" type="pres">
      <dgm:prSet presAssocID="{5909F59B-9745-4ABB-8E52-BC82BA0475AA}" presName="sibTrans" presStyleCnt="0"/>
      <dgm:spPr/>
    </dgm:pt>
    <dgm:pt modelId="{575EB2B2-67E6-45C3-A456-0036755711E8}" type="pres">
      <dgm:prSet presAssocID="{7A32CBAE-DB76-401D-967B-D4A86C708724}" presName="textNode" presStyleLbl="node1" presStyleIdx="8" presStyleCnt="12">
        <dgm:presLayoutVars>
          <dgm:bulletEnabled val="1"/>
        </dgm:presLayoutVars>
      </dgm:prSet>
      <dgm:spPr>
        <a:prstGeom prst="roundRect">
          <a:avLst/>
        </a:prstGeom>
      </dgm:spPr>
    </dgm:pt>
    <dgm:pt modelId="{431D53F3-0145-4AA6-8471-63BF469013A3}" type="pres">
      <dgm:prSet presAssocID="{9FCC049C-9E7C-44B8-BEBF-B8C7DB3A5B2B}" presName="sibTrans" presStyleCnt="0"/>
      <dgm:spPr/>
    </dgm:pt>
    <dgm:pt modelId="{F60CD231-D656-4F60-9D12-78B00071715A}" type="pres">
      <dgm:prSet presAssocID="{D2E1AF29-BB4F-4AB1-9B31-DD1AA7E76469}" presName="textNode" presStyleLbl="node1" presStyleIdx="9" presStyleCnt="12">
        <dgm:presLayoutVars>
          <dgm:bulletEnabled val="1"/>
        </dgm:presLayoutVars>
      </dgm:prSet>
      <dgm:spPr>
        <a:prstGeom prst="roundRect">
          <a:avLst/>
        </a:prstGeom>
      </dgm:spPr>
    </dgm:pt>
    <dgm:pt modelId="{524BE721-9D88-4EC9-95CD-A186114ADA3D}" type="pres">
      <dgm:prSet presAssocID="{325474CD-EC9D-4AB2-9830-FE5CFDB284B3}" presName="sibTrans" presStyleCnt="0"/>
      <dgm:spPr/>
    </dgm:pt>
    <dgm:pt modelId="{3B27CFBE-9879-4150-A944-B7DAE83B87D5}" type="pres">
      <dgm:prSet presAssocID="{9A8FCB21-154C-4A7F-8C0D-074FAC69A553}" presName="textNode" presStyleLbl="node1" presStyleIdx="10" presStyleCnt="12">
        <dgm:presLayoutVars>
          <dgm:bulletEnabled val="1"/>
        </dgm:presLayoutVars>
      </dgm:prSet>
      <dgm:spPr>
        <a:prstGeom prst="roundRect">
          <a:avLst/>
        </a:prstGeom>
      </dgm:spPr>
    </dgm:pt>
    <dgm:pt modelId="{69A6AA37-FDC3-4967-9702-11FF728FD77E}" type="pres">
      <dgm:prSet presAssocID="{7B544C66-0A1F-4AB7-8D50-2C05C395C604}" presName="sibTrans" presStyleCnt="0"/>
      <dgm:spPr/>
    </dgm:pt>
    <dgm:pt modelId="{508338CB-E9C3-4BCB-967D-8CB3C861520C}" type="pres">
      <dgm:prSet presAssocID="{BB283AEE-11F1-4E53-A3BF-E4E361CCC21F}" presName="textNode" presStyleLbl="node1" presStyleIdx="11" presStyleCnt="12">
        <dgm:presLayoutVars>
          <dgm:bulletEnabled val="1"/>
        </dgm:presLayoutVars>
      </dgm:prSet>
      <dgm:spPr>
        <a:prstGeom prst="roundRect">
          <a:avLst/>
        </a:prstGeom>
      </dgm:spPr>
    </dgm:pt>
  </dgm:ptLst>
  <dgm:cxnLst>
    <dgm:cxn modelId="{7F06D61E-5D5F-4648-BD4F-95AB31BE3F98}" srcId="{DB845DF2-436E-4223-ACD7-F2CC0B6C1D12}" destId="{104FD56C-74C0-4BF1-B200-5A20916E1B30}" srcOrd="3" destOrd="0" parTransId="{4AA9FDF3-90F6-42D0-B1D6-EB7FF5409EE3}" sibTransId="{EEF40F47-A42A-4FB4-B63C-9D0B5F217308}"/>
    <dgm:cxn modelId="{A1877D2C-554D-429F-9D87-A3714BA0871B}" srcId="{DB845DF2-436E-4223-ACD7-F2CC0B6C1D12}" destId="{7728E0CF-86E4-4D0D-8537-319FD6C94D22}" srcOrd="7" destOrd="0" parTransId="{5085E685-0E9A-46F5-8D67-0F7BBAC8D1C0}" sibTransId="{5909F59B-9745-4ABB-8E52-BC82BA0475AA}"/>
    <dgm:cxn modelId="{5073D235-4D4F-444C-9C86-A516C22CC21E}" srcId="{DB845DF2-436E-4223-ACD7-F2CC0B6C1D12}" destId="{00869507-E991-4CAE-8BFD-0A01D3CB5A68}" srcOrd="6" destOrd="0" parTransId="{C8FE54C6-84F4-4ACA-85CA-6E7C8CB53839}" sibTransId="{AECADBFC-EC36-4C38-AF41-4C92376BED22}"/>
    <dgm:cxn modelId="{DA362040-6985-4B5B-9D00-A91408801724}" type="presOf" srcId="{BBA612F9-94EA-47AF-9FBE-F8EBDEE2962C}" destId="{1728777B-CE3A-4638-A829-7A98C5DEA68F}" srcOrd="0" destOrd="0" presId="urn:microsoft.com/office/officeart/2005/8/layout/hProcess9"/>
    <dgm:cxn modelId="{5025AB63-D344-4184-8787-33A40F860D8F}" type="presOf" srcId="{76D9B32E-AF3C-475E-B9B1-630358CD4BE5}" destId="{1BD6CB91-4F68-494D-85DD-4302BE7FB5C1}" srcOrd="0" destOrd="0" presId="urn:microsoft.com/office/officeart/2005/8/layout/hProcess9"/>
    <dgm:cxn modelId="{7EA09945-85AB-425B-9A94-FE1AFCDDEE81}" type="presOf" srcId="{00869507-E991-4CAE-8BFD-0A01D3CB5A68}" destId="{A36414C5-180D-437E-90A5-6F4765F00ACA}" srcOrd="0" destOrd="0" presId="urn:microsoft.com/office/officeart/2005/8/layout/hProcess9"/>
    <dgm:cxn modelId="{49C5A046-50CD-41B8-8883-35876686A5A1}" srcId="{DB845DF2-436E-4223-ACD7-F2CC0B6C1D12}" destId="{0084D169-6FA9-4098-92EA-22574D3C41F7}" srcOrd="4" destOrd="0" parTransId="{A8962CD1-1CB9-443C-A94C-C3645684BD24}" sibTransId="{0A24C675-D683-401B-86BB-FC68048D7427}"/>
    <dgm:cxn modelId="{18D73D4B-B4D0-4D64-847F-526926C03510}" srcId="{DB845DF2-436E-4223-ACD7-F2CC0B6C1D12}" destId="{D2E1AF29-BB4F-4AB1-9B31-DD1AA7E76469}" srcOrd="9" destOrd="0" parTransId="{D1B41A30-DEEF-4071-B0BC-7EDE2BC57F1C}" sibTransId="{325474CD-EC9D-4AB2-9830-FE5CFDB284B3}"/>
    <dgm:cxn modelId="{EBB7054E-55D9-46BF-ADE8-B098DA234EF8}" type="presOf" srcId="{D2E1AF29-BB4F-4AB1-9B31-DD1AA7E76469}" destId="{F60CD231-D656-4F60-9D12-78B00071715A}" srcOrd="0" destOrd="0" presId="urn:microsoft.com/office/officeart/2005/8/layout/hProcess9"/>
    <dgm:cxn modelId="{1378144F-C493-4BFD-BA9C-275AAA992507}" type="presOf" srcId="{F5C01B6A-A7EA-484F-976F-B1EEAD4F711F}" destId="{CB0D77A7-DFA6-42A5-8415-BFB23FBE26F1}" srcOrd="0" destOrd="0" presId="urn:microsoft.com/office/officeart/2005/8/layout/hProcess9"/>
    <dgm:cxn modelId="{88D27450-06E1-4CFD-836D-D0FBFF91A649}" srcId="{DB845DF2-436E-4223-ACD7-F2CC0B6C1D12}" destId="{D2391396-2F0D-413D-B3C1-18EC442775D5}" srcOrd="5" destOrd="0" parTransId="{8B92F171-33F3-4E52-835A-FC2689F3840E}" sibTransId="{82608D77-3FE2-4B00-9FC6-EAA2C9274F22}"/>
    <dgm:cxn modelId="{7D8EC473-0DD1-4EB6-A8C7-E5F111935276}" type="presOf" srcId="{DB845DF2-436E-4223-ACD7-F2CC0B6C1D12}" destId="{AE8264DC-7752-43BB-B446-1124CFE5EDE7}" srcOrd="0" destOrd="0" presId="urn:microsoft.com/office/officeart/2005/8/layout/hProcess9"/>
    <dgm:cxn modelId="{DDAFD374-D232-4D4C-9883-971D6FD92B6E}" type="presOf" srcId="{0084D169-6FA9-4098-92EA-22574D3C41F7}" destId="{EFEC2218-5223-4BA2-9DDB-1A0CCE1DF7EC}" srcOrd="0" destOrd="0" presId="urn:microsoft.com/office/officeart/2005/8/layout/hProcess9"/>
    <dgm:cxn modelId="{80A9467F-BFFA-4F0B-B4EF-1189CB40F77B}" type="presOf" srcId="{104FD56C-74C0-4BF1-B200-5A20916E1B30}" destId="{E0884A27-2842-46B6-B54D-6C3B342C9CB8}" srcOrd="0" destOrd="0" presId="urn:microsoft.com/office/officeart/2005/8/layout/hProcess9"/>
    <dgm:cxn modelId="{6DDD6F8D-F4AC-429B-BF6D-C54717C39FC4}" srcId="{DB845DF2-436E-4223-ACD7-F2CC0B6C1D12}" destId="{76D9B32E-AF3C-475E-B9B1-630358CD4BE5}" srcOrd="1" destOrd="0" parTransId="{E16F274C-7167-4D97-9E79-7F12C83015B5}" sibTransId="{CC6B8D64-D655-436D-A980-EF2968EDB890}"/>
    <dgm:cxn modelId="{2210D199-BC4E-4670-817F-32BA1644CB1B}" type="presOf" srcId="{7728E0CF-86E4-4D0D-8537-319FD6C94D22}" destId="{F0098D22-FE82-45C4-A8EB-E8E70B410744}" srcOrd="0" destOrd="0" presId="urn:microsoft.com/office/officeart/2005/8/layout/hProcess9"/>
    <dgm:cxn modelId="{499DF4B8-857B-4392-8C56-67AF1335D49B}" type="presOf" srcId="{BB283AEE-11F1-4E53-A3BF-E4E361CCC21F}" destId="{508338CB-E9C3-4BCB-967D-8CB3C861520C}" srcOrd="0" destOrd="0" presId="urn:microsoft.com/office/officeart/2005/8/layout/hProcess9"/>
    <dgm:cxn modelId="{F65A95D5-4F4C-43C9-9F6D-05D60BDBE994}" type="presOf" srcId="{7A32CBAE-DB76-401D-967B-D4A86C708724}" destId="{575EB2B2-67E6-45C3-A456-0036755711E8}" srcOrd="0" destOrd="0" presId="urn:microsoft.com/office/officeart/2005/8/layout/hProcess9"/>
    <dgm:cxn modelId="{E96925D9-2BB2-413D-84CD-5A87954DC477}" srcId="{DB845DF2-436E-4223-ACD7-F2CC0B6C1D12}" destId="{9A8FCB21-154C-4A7F-8C0D-074FAC69A553}" srcOrd="10" destOrd="0" parTransId="{BA0A2335-3C16-4D77-8F8E-AB5D85C464D4}" sibTransId="{7B544C66-0A1F-4AB7-8D50-2C05C395C604}"/>
    <dgm:cxn modelId="{2F3EE5E3-55D9-49D9-8C9C-2DEEB4673EC3}" srcId="{DB845DF2-436E-4223-ACD7-F2CC0B6C1D12}" destId="{BB283AEE-11F1-4E53-A3BF-E4E361CCC21F}" srcOrd="11" destOrd="0" parTransId="{B9E49ED7-4C34-4FBF-A825-ADA0969B98CD}" sibTransId="{E23C20C9-E7FF-4F36-8280-58A97D908AB0}"/>
    <dgm:cxn modelId="{15EC4CE4-4468-416D-8B39-97F93CB37412}" srcId="{DB845DF2-436E-4223-ACD7-F2CC0B6C1D12}" destId="{F5C01B6A-A7EA-484F-976F-B1EEAD4F711F}" srcOrd="2" destOrd="0" parTransId="{24724D7F-E962-46C1-9D95-3486D7925418}" sibTransId="{9B4440C2-BE2D-4A9A-B6D4-FFC0030DEE18}"/>
    <dgm:cxn modelId="{45DF26E5-7E7E-44C9-8593-2A636E18E372}" type="presOf" srcId="{D2391396-2F0D-413D-B3C1-18EC442775D5}" destId="{45FE6221-F26D-4763-A57D-0D6A02CEF23A}" srcOrd="0" destOrd="0" presId="urn:microsoft.com/office/officeart/2005/8/layout/hProcess9"/>
    <dgm:cxn modelId="{2BAD16EF-430B-48E6-B846-2DDFC20AD815}" srcId="{DB845DF2-436E-4223-ACD7-F2CC0B6C1D12}" destId="{BBA612F9-94EA-47AF-9FBE-F8EBDEE2962C}" srcOrd="0" destOrd="0" parTransId="{E86DDF3B-C602-4BB3-B367-824553E27EF7}" sibTransId="{14BD537E-BE94-4D74-8567-189A91865A88}"/>
    <dgm:cxn modelId="{806C46EF-C0A6-4307-96E7-2C63AD9EF4C1}" srcId="{DB845DF2-436E-4223-ACD7-F2CC0B6C1D12}" destId="{7A32CBAE-DB76-401D-967B-D4A86C708724}" srcOrd="8" destOrd="0" parTransId="{64DD1CAE-B36C-4085-A0E1-42E562BBA6F4}" sibTransId="{9FCC049C-9E7C-44B8-BEBF-B8C7DB3A5B2B}"/>
    <dgm:cxn modelId="{5CE6A8EF-CCD9-4D9B-8159-17EA03561588}" type="presOf" srcId="{9A8FCB21-154C-4A7F-8C0D-074FAC69A553}" destId="{3B27CFBE-9879-4150-A944-B7DAE83B87D5}" srcOrd="0" destOrd="0" presId="urn:microsoft.com/office/officeart/2005/8/layout/hProcess9"/>
    <dgm:cxn modelId="{A2D1275E-2CFD-4D42-AC41-02AE35A9265F}" type="presParOf" srcId="{AE8264DC-7752-43BB-B446-1124CFE5EDE7}" destId="{8CBBED08-F069-4908-8ADD-8D6C644920D3}" srcOrd="0" destOrd="0" presId="urn:microsoft.com/office/officeart/2005/8/layout/hProcess9"/>
    <dgm:cxn modelId="{5AB88A1F-7988-40C1-89B8-66FA4B831FF3}" type="presParOf" srcId="{AE8264DC-7752-43BB-B446-1124CFE5EDE7}" destId="{30DD1D75-E21D-43C6-9AD3-569B4A5AB25C}" srcOrd="1" destOrd="0" presId="urn:microsoft.com/office/officeart/2005/8/layout/hProcess9"/>
    <dgm:cxn modelId="{B6D4EB5D-5D8F-481F-AA60-03D36FD66A06}" type="presParOf" srcId="{30DD1D75-E21D-43C6-9AD3-569B4A5AB25C}" destId="{1728777B-CE3A-4638-A829-7A98C5DEA68F}" srcOrd="0" destOrd="0" presId="urn:microsoft.com/office/officeart/2005/8/layout/hProcess9"/>
    <dgm:cxn modelId="{6F7932D2-E4E8-4511-869B-0C5D982DB531}" type="presParOf" srcId="{30DD1D75-E21D-43C6-9AD3-569B4A5AB25C}" destId="{C7017328-B697-4865-9240-3B1D9AA92EE3}" srcOrd="1" destOrd="0" presId="urn:microsoft.com/office/officeart/2005/8/layout/hProcess9"/>
    <dgm:cxn modelId="{26BCC805-85EE-4D5B-B6A1-FC7392E46637}" type="presParOf" srcId="{30DD1D75-E21D-43C6-9AD3-569B4A5AB25C}" destId="{1BD6CB91-4F68-494D-85DD-4302BE7FB5C1}" srcOrd="2" destOrd="0" presId="urn:microsoft.com/office/officeart/2005/8/layout/hProcess9"/>
    <dgm:cxn modelId="{4A7837D6-7B72-4E0F-B5F7-D4E67FCDC77C}" type="presParOf" srcId="{30DD1D75-E21D-43C6-9AD3-569B4A5AB25C}" destId="{359EF06A-8361-42F8-8578-24651F98875F}" srcOrd="3" destOrd="0" presId="urn:microsoft.com/office/officeart/2005/8/layout/hProcess9"/>
    <dgm:cxn modelId="{F4F44687-3158-4FDA-B664-F0841F12D501}" type="presParOf" srcId="{30DD1D75-E21D-43C6-9AD3-569B4A5AB25C}" destId="{CB0D77A7-DFA6-42A5-8415-BFB23FBE26F1}" srcOrd="4" destOrd="0" presId="urn:microsoft.com/office/officeart/2005/8/layout/hProcess9"/>
    <dgm:cxn modelId="{4629D0C2-5892-4591-939F-CEEA3942C4A4}" type="presParOf" srcId="{30DD1D75-E21D-43C6-9AD3-569B4A5AB25C}" destId="{F7CDC0C4-2AAC-4776-935A-5DE37C957E49}" srcOrd="5" destOrd="0" presId="urn:microsoft.com/office/officeart/2005/8/layout/hProcess9"/>
    <dgm:cxn modelId="{EA65428C-81F6-42B8-94D5-B3188B9EE127}" type="presParOf" srcId="{30DD1D75-E21D-43C6-9AD3-569B4A5AB25C}" destId="{E0884A27-2842-46B6-B54D-6C3B342C9CB8}" srcOrd="6" destOrd="0" presId="urn:microsoft.com/office/officeart/2005/8/layout/hProcess9"/>
    <dgm:cxn modelId="{5DA7FAA5-5F82-43A9-9944-09026B99FFCF}" type="presParOf" srcId="{30DD1D75-E21D-43C6-9AD3-569B4A5AB25C}" destId="{7F0666D3-FFCC-4975-98FF-7F1077BC828D}" srcOrd="7" destOrd="0" presId="urn:microsoft.com/office/officeart/2005/8/layout/hProcess9"/>
    <dgm:cxn modelId="{2859DE2B-019F-4F1C-94FE-7C4D1FFB7396}" type="presParOf" srcId="{30DD1D75-E21D-43C6-9AD3-569B4A5AB25C}" destId="{EFEC2218-5223-4BA2-9DDB-1A0CCE1DF7EC}" srcOrd="8" destOrd="0" presId="urn:microsoft.com/office/officeart/2005/8/layout/hProcess9"/>
    <dgm:cxn modelId="{EAD181AB-8300-4008-A8E4-AAE1BA82272B}" type="presParOf" srcId="{30DD1D75-E21D-43C6-9AD3-569B4A5AB25C}" destId="{0E7BE29B-2E67-4598-9C87-22E7335A52DE}" srcOrd="9" destOrd="0" presId="urn:microsoft.com/office/officeart/2005/8/layout/hProcess9"/>
    <dgm:cxn modelId="{52CCB6AB-6749-4D57-AA7D-EF2860EFA446}" type="presParOf" srcId="{30DD1D75-E21D-43C6-9AD3-569B4A5AB25C}" destId="{45FE6221-F26D-4763-A57D-0D6A02CEF23A}" srcOrd="10" destOrd="0" presId="urn:microsoft.com/office/officeart/2005/8/layout/hProcess9"/>
    <dgm:cxn modelId="{AD98BEBE-3A2A-4348-B14E-9034A47946EF}" type="presParOf" srcId="{30DD1D75-E21D-43C6-9AD3-569B4A5AB25C}" destId="{AB41B99D-E591-4E20-A69C-E45269574D5D}" srcOrd="11" destOrd="0" presId="urn:microsoft.com/office/officeart/2005/8/layout/hProcess9"/>
    <dgm:cxn modelId="{31D083E4-C21A-462B-B8E5-7D893295BEC0}" type="presParOf" srcId="{30DD1D75-E21D-43C6-9AD3-569B4A5AB25C}" destId="{A36414C5-180D-437E-90A5-6F4765F00ACA}" srcOrd="12" destOrd="0" presId="urn:microsoft.com/office/officeart/2005/8/layout/hProcess9"/>
    <dgm:cxn modelId="{BCA2FA02-F4A6-4618-A287-7F51B4283256}" type="presParOf" srcId="{30DD1D75-E21D-43C6-9AD3-569B4A5AB25C}" destId="{CB54D6B0-DA0D-49CE-B585-829888A42A34}" srcOrd="13" destOrd="0" presId="urn:microsoft.com/office/officeart/2005/8/layout/hProcess9"/>
    <dgm:cxn modelId="{79358FE7-6003-40C3-89F0-BA1B1DC70653}" type="presParOf" srcId="{30DD1D75-E21D-43C6-9AD3-569B4A5AB25C}" destId="{F0098D22-FE82-45C4-A8EB-E8E70B410744}" srcOrd="14" destOrd="0" presId="urn:microsoft.com/office/officeart/2005/8/layout/hProcess9"/>
    <dgm:cxn modelId="{A68C9420-B536-4F35-8C85-169B213E8143}" type="presParOf" srcId="{30DD1D75-E21D-43C6-9AD3-569B4A5AB25C}" destId="{49472019-9A38-4F8D-B59D-275F302C30A0}" srcOrd="15" destOrd="0" presId="urn:microsoft.com/office/officeart/2005/8/layout/hProcess9"/>
    <dgm:cxn modelId="{FDEE777D-CF49-4133-97D1-A1C04E0A8109}" type="presParOf" srcId="{30DD1D75-E21D-43C6-9AD3-569B4A5AB25C}" destId="{575EB2B2-67E6-45C3-A456-0036755711E8}" srcOrd="16" destOrd="0" presId="urn:microsoft.com/office/officeart/2005/8/layout/hProcess9"/>
    <dgm:cxn modelId="{B0E41D66-4EA7-4A93-BA23-FCBDFE54392D}" type="presParOf" srcId="{30DD1D75-E21D-43C6-9AD3-569B4A5AB25C}" destId="{431D53F3-0145-4AA6-8471-63BF469013A3}" srcOrd="17" destOrd="0" presId="urn:microsoft.com/office/officeart/2005/8/layout/hProcess9"/>
    <dgm:cxn modelId="{4DEE7178-72BD-4CED-9C1E-E5D974A97796}" type="presParOf" srcId="{30DD1D75-E21D-43C6-9AD3-569B4A5AB25C}" destId="{F60CD231-D656-4F60-9D12-78B00071715A}" srcOrd="18" destOrd="0" presId="urn:microsoft.com/office/officeart/2005/8/layout/hProcess9"/>
    <dgm:cxn modelId="{6729DA65-6EDE-4D07-85ED-CE2CEF7A6F05}" type="presParOf" srcId="{30DD1D75-E21D-43C6-9AD3-569B4A5AB25C}" destId="{524BE721-9D88-4EC9-95CD-A186114ADA3D}" srcOrd="19" destOrd="0" presId="urn:microsoft.com/office/officeart/2005/8/layout/hProcess9"/>
    <dgm:cxn modelId="{BCDB5FEA-C644-4C8F-89A8-523BC29BA448}" type="presParOf" srcId="{30DD1D75-E21D-43C6-9AD3-569B4A5AB25C}" destId="{3B27CFBE-9879-4150-A944-B7DAE83B87D5}" srcOrd="20" destOrd="0" presId="urn:microsoft.com/office/officeart/2005/8/layout/hProcess9"/>
    <dgm:cxn modelId="{D0D89FE2-0FBA-48A9-B88B-42F46602AC19}" type="presParOf" srcId="{30DD1D75-E21D-43C6-9AD3-569B4A5AB25C}" destId="{69A6AA37-FDC3-4967-9702-11FF728FD77E}" srcOrd="21" destOrd="0" presId="urn:microsoft.com/office/officeart/2005/8/layout/hProcess9"/>
    <dgm:cxn modelId="{4CCDB313-760A-496B-AE9B-46CF640FFB8D}" type="presParOf" srcId="{30DD1D75-E21D-43C6-9AD3-569B4A5AB25C}" destId="{508338CB-E9C3-4BCB-967D-8CB3C861520C}" srcOrd="2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BB5CCD-1638-4F90-AF9F-CD432ECB57B3}" type="doc">
      <dgm:prSet loTypeId="urn:microsoft.com/office/officeart/2005/8/layout/process1" loCatId="process" qsTypeId="urn:microsoft.com/office/officeart/2005/8/quickstyle/simple1" qsCatId="simple" csTypeId="urn:microsoft.com/office/officeart/2005/8/colors/accent2_1" csCatId="accent2" phldr="1"/>
      <dgm:spPr/>
      <dgm:t>
        <a:bodyPr/>
        <a:lstStyle/>
        <a:p>
          <a:endParaRPr lang="en-US"/>
        </a:p>
      </dgm:t>
    </dgm:pt>
    <dgm:pt modelId="{8ABCBEE4-7D02-426D-B361-2EF9A4A0C5DE}">
      <dgm:prSet phldrT="[Text]" custT="1"/>
      <dgm:spPr>
        <a:xfrm>
          <a:off x="2398" y="63285"/>
          <a:ext cx="743666" cy="446199"/>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en-US" sz="2000" b="1" i="1">
              <a:solidFill>
                <a:sysClr val="windowText" lastClr="000000">
                  <a:hueOff val="0"/>
                  <a:satOff val="0"/>
                  <a:lumOff val="0"/>
                  <a:alphaOff val="0"/>
                </a:sysClr>
              </a:solidFill>
              <a:latin typeface="Calibri"/>
              <a:ea typeface="+mn-ea"/>
              <a:cs typeface="+mn-cs"/>
            </a:rPr>
            <a:t>lë-</a:t>
          </a:r>
          <a:endParaRPr lang="en-US" sz="2000" b="1">
            <a:solidFill>
              <a:sysClr val="windowText" lastClr="000000">
                <a:hueOff val="0"/>
                <a:satOff val="0"/>
                <a:lumOff val="0"/>
                <a:alphaOff val="0"/>
              </a:sysClr>
            </a:solidFill>
            <a:latin typeface="Calibri"/>
            <a:ea typeface="+mn-ea"/>
            <a:cs typeface="+mn-cs"/>
          </a:endParaRPr>
        </a:p>
      </dgm:t>
    </dgm:pt>
    <dgm:pt modelId="{17A591AE-A0C0-44BC-989C-B522AC6A2E3B}" type="parTrans" cxnId="{61784BDD-1151-4207-A0B0-DCEBF6E8922D}">
      <dgm:prSet/>
      <dgm:spPr/>
      <dgm:t>
        <a:bodyPr/>
        <a:lstStyle/>
        <a:p>
          <a:endParaRPr lang="en-US" sz="2000"/>
        </a:p>
      </dgm:t>
    </dgm:pt>
    <dgm:pt modelId="{0B42E0F7-3CCB-4A5C-891C-86C3754EE929}" type="sibTrans" cxnId="{61784BDD-1151-4207-A0B0-DCEBF6E8922D}">
      <dgm:prSet custT="1"/>
      <dgm:spPr>
        <a:xfrm>
          <a:off x="820431" y="194170"/>
          <a:ext cx="157657" cy="184429"/>
        </a:xfrm>
        <a:solidFill>
          <a:srgbClr val="ED7D31">
            <a:tint val="60000"/>
            <a:hueOff val="0"/>
            <a:satOff val="0"/>
            <a:lumOff val="0"/>
            <a:alphaOff val="0"/>
          </a:srgbClr>
        </a:solidFill>
        <a:ln>
          <a:noFill/>
        </a:ln>
        <a:effectLst/>
      </dgm:spPr>
      <dgm:t>
        <a:bodyPr/>
        <a:lstStyle/>
        <a:p>
          <a:endParaRPr lang="en-US" sz="2000">
            <a:solidFill>
              <a:sysClr val="windowText" lastClr="000000">
                <a:hueOff val="0"/>
                <a:satOff val="0"/>
                <a:lumOff val="0"/>
                <a:alphaOff val="0"/>
              </a:sysClr>
            </a:solidFill>
            <a:latin typeface="Calibri"/>
            <a:ea typeface="+mn-ea"/>
            <a:cs typeface="+mn-cs"/>
          </a:endParaRPr>
        </a:p>
      </dgm:t>
    </dgm:pt>
    <dgm:pt modelId="{5B91577B-69FA-4D19-98A2-8A54A0103EF7}">
      <dgm:prSet phldrT="[Text]" custT="1"/>
      <dgm:spPr>
        <a:xfrm>
          <a:off x="1043531" y="63285"/>
          <a:ext cx="743666" cy="446199"/>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en-US" sz="2000" b="1" i="1">
              <a:solidFill>
                <a:sysClr val="windowText" lastClr="000000">
                  <a:hueOff val="0"/>
                  <a:satOff val="0"/>
                  <a:lumOff val="0"/>
                  <a:alphaOff val="0"/>
                </a:sysClr>
              </a:solidFill>
              <a:latin typeface="Calibri"/>
              <a:ea typeface="+mn-ea"/>
              <a:cs typeface="+mn-cs"/>
            </a:rPr>
            <a:t>bëj-</a:t>
          </a:r>
          <a:endParaRPr lang="en-US" sz="2000" b="1">
            <a:solidFill>
              <a:sysClr val="windowText" lastClr="000000">
                <a:hueOff val="0"/>
                <a:satOff val="0"/>
                <a:lumOff val="0"/>
                <a:alphaOff val="0"/>
              </a:sysClr>
            </a:solidFill>
            <a:latin typeface="Calibri"/>
            <a:ea typeface="+mn-ea"/>
            <a:cs typeface="+mn-cs"/>
          </a:endParaRPr>
        </a:p>
      </dgm:t>
    </dgm:pt>
    <dgm:pt modelId="{0D4080E5-0D50-4B6E-85AE-B8E2DE0B515A}" type="parTrans" cxnId="{6A61B28A-2A54-47FA-BB04-47367E783458}">
      <dgm:prSet/>
      <dgm:spPr/>
      <dgm:t>
        <a:bodyPr/>
        <a:lstStyle/>
        <a:p>
          <a:endParaRPr lang="en-US" sz="2000"/>
        </a:p>
      </dgm:t>
    </dgm:pt>
    <dgm:pt modelId="{5B3DB798-9447-49D7-8590-22C97085B202}" type="sibTrans" cxnId="{6A61B28A-2A54-47FA-BB04-47367E783458}">
      <dgm:prSet custT="1"/>
      <dgm:spPr>
        <a:xfrm>
          <a:off x="1861564" y="194170"/>
          <a:ext cx="157657" cy="184429"/>
        </a:xfrm>
        <a:solidFill>
          <a:srgbClr val="ED7D31">
            <a:tint val="60000"/>
            <a:hueOff val="0"/>
            <a:satOff val="0"/>
            <a:lumOff val="0"/>
            <a:alphaOff val="0"/>
          </a:srgbClr>
        </a:solidFill>
        <a:ln>
          <a:noFill/>
        </a:ln>
        <a:effectLst/>
      </dgm:spPr>
      <dgm:t>
        <a:bodyPr/>
        <a:lstStyle/>
        <a:p>
          <a:endParaRPr lang="en-US" sz="2000">
            <a:solidFill>
              <a:sysClr val="windowText" lastClr="000000">
                <a:hueOff val="0"/>
                <a:satOff val="0"/>
                <a:lumOff val="0"/>
                <a:alphaOff val="0"/>
              </a:sysClr>
            </a:solidFill>
            <a:latin typeface="Calibri"/>
            <a:ea typeface="+mn-ea"/>
            <a:cs typeface="+mn-cs"/>
          </a:endParaRPr>
        </a:p>
      </dgm:t>
    </dgm:pt>
    <dgm:pt modelId="{151E1121-B907-49BD-B794-A05A167B5A74}">
      <dgm:prSet phldrT="[Text]" custT="1"/>
      <dgm:spPr>
        <a:xfrm>
          <a:off x="2084664" y="63285"/>
          <a:ext cx="743666" cy="446199"/>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en-US" sz="2000" b="1" i="1">
              <a:solidFill>
                <a:sysClr val="windowText" lastClr="000000">
                  <a:hueOff val="0"/>
                  <a:satOff val="0"/>
                  <a:lumOff val="0"/>
                  <a:alphaOff val="0"/>
                </a:sysClr>
              </a:solidFill>
              <a:latin typeface="Calibri"/>
              <a:ea typeface="+mn-ea"/>
              <a:cs typeface="+mn-cs"/>
            </a:rPr>
            <a:t>realizoj-</a:t>
          </a:r>
          <a:endParaRPr lang="en-US" sz="2000" b="1">
            <a:solidFill>
              <a:sysClr val="windowText" lastClr="000000">
                <a:hueOff val="0"/>
                <a:satOff val="0"/>
                <a:lumOff val="0"/>
                <a:alphaOff val="0"/>
              </a:sysClr>
            </a:solidFill>
            <a:latin typeface="Calibri"/>
            <a:ea typeface="+mn-ea"/>
            <a:cs typeface="+mn-cs"/>
          </a:endParaRPr>
        </a:p>
      </dgm:t>
    </dgm:pt>
    <dgm:pt modelId="{B33589D4-62AF-40F0-8234-AE57DEE5C1CC}" type="parTrans" cxnId="{7F9D1D9E-8561-4039-8DBE-2CB6D1AD2ED7}">
      <dgm:prSet/>
      <dgm:spPr/>
      <dgm:t>
        <a:bodyPr/>
        <a:lstStyle/>
        <a:p>
          <a:endParaRPr lang="en-US" sz="2000"/>
        </a:p>
      </dgm:t>
    </dgm:pt>
    <dgm:pt modelId="{34FE3715-B91C-4AEA-AFAE-883D1DDF42AE}" type="sibTrans" cxnId="{7F9D1D9E-8561-4039-8DBE-2CB6D1AD2ED7}">
      <dgm:prSet custT="1"/>
      <dgm:spPr>
        <a:xfrm>
          <a:off x="2902697" y="194170"/>
          <a:ext cx="157657" cy="184429"/>
        </a:xfrm>
        <a:solidFill>
          <a:srgbClr val="ED7D31">
            <a:tint val="60000"/>
            <a:hueOff val="0"/>
            <a:satOff val="0"/>
            <a:lumOff val="0"/>
            <a:alphaOff val="0"/>
          </a:srgbClr>
        </a:solidFill>
        <a:ln>
          <a:noFill/>
        </a:ln>
        <a:effectLst/>
      </dgm:spPr>
      <dgm:t>
        <a:bodyPr/>
        <a:lstStyle/>
        <a:p>
          <a:endParaRPr lang="en-US" sz="2000">
            <a:solidFill>
              <a:sysClr val="windowText" lastClr="000000">
                <a:hueOff val="0"/>
                <a:satOff val="0"/>
                <a:lumOff val="0"/>
                <a:alphaOff val="0"/>
              </a:sysClr>
            </a:solidFill>
            <a:latin typeface="Calibri"/>
            <a:ea typeface="+mn-ea"/>
            <a:cs typeface="+mn-cs"/>
          </a:endParaRPr>
        </a:p>
      </dgm:t>
    </dgm:pt>
    <dgm:pt modelId="{CEA70F70-6704-4366-8395-0CBBCE4E9073}">
      <dgm:prSet phldrT="[Text]" custT="1"/>
      <dgm:spPr>
        <a:xfrm>
          <a:off x="3125797" y="63285"/>
          <a:ext cx="743666" cy="446199"/>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en-US" sz="2000" b="1" i="1" dirty="0" err="1">
              <a:solidFill>
                <a:sysClr val="windowText" lastClr="000000">
                  <a:hueOff val="0"/>
                  <a:satOff val="0"/>
                  <a:lumOff val="0"/>
                  <a:alphaOff val="0"/>
                </a:sysClr>
              </a:solidFill>
              <a:latin typeface="Calibri"/>
              <a:ea typeface="+mn-ea"/>
              <a:cs typeface="+mn-cs"/>
            </a:rPr>
            <a:t>prodhoj</a:t>
          </a:r>
          <a:r>
            <a:rPr lang="en-US" sz="2000" b="1" i="1" dirty="0">
              <a:solidFill>
                <a:sysClr val="windowText" lastClr="000000">
                  <a:hueOff val="0"/>
                  <a:satOff val="0"/>
                  <a:lumOff val="0"/>
                  <a:alphaOff val="0"/>
                </a:sysClr>
              </a:solidFill>
              <a:latin typeface="Calibri"/>
              <a:ea typeface="+mn-ea"/>
              <a:cs typeface="+mn-cs"/>
            </a:rPr>
            <a:t>-</a:t>
          </a:r>
          <a:endParaRPr lang="en-US" sz="2000" b="1" dirty="0">
            <a:solidFill>
              <a:sysClr val="windowText" lastClr="000000">
                <a:hueOff val="0"/>
                <a:satOff val="0"/>
                <a:lumOff val="0"/>
                <a:alphaOff val="0"/>
              </a:sysClr>
            </a:solidFill>
            <a:latin typeface="Calibri"/>
            <a:ea typeface="+mn-ea"/>
            <a:cs typeface="+mn-cs"/>
          </a:endParaRPr>
        </a:p>
      </dgm:t>
    </dgm:pt>
    <dgm:pt modelId="{FE125AEA-C4E6-4FD5-B728-4B96F98F79A4}" type="parTrans" cxnId="{940226D2-A7D2-494F-8F18-FB6980DCF68E}">
      <dgm:prSet/>
      <dgm:spPr/>
      <dgm:t>
        <a:bodyPr/>
        <a:lstStyle/>
        <a:p>
          <a:endParaRPr lang="en-US" sz="2000"/>
        </a:p>
      </dgm:t>
    </dgm:pt>
    <dgm:pt modelId="{0AF572B7-9BC0-4410-A5D3-CC0CBCF786D4}" type="sibTrans" cxnId="{940226D2-A7D2-494F-8F18-FB6980DCF68E}">
      <dgm:prSet custT="1"/>
      <dgm:spPr>
        <a:xfrm>
          <a:off x="3943829" y="194170"/>
          <a:ext cx="157657" cy="184429"/>
        </a:xfrm>
        <a:solidFill>
          <a:srgbClr val="ED7D31">
            <a:tint val="60000"/>
            <a:hueOff val="0"/>
            <a:satOff val="0"/>
            <a:lumOff val="0"/>
            <a:alphaOff val="0"/>
          </a:srgbClr>
        </a:solidFill>
        <a:ln>
          <a:noFill/>
        </a:ln>
        <a:effectLst/>
      </dgm:spPr>
      <dgm:t>
        <a:bodyPr/>
        <a:lstStyle/>
        <a:p>
          <a:endParaRPr lang="en-US" sz="2000">
            <a:solidFill>
              <a:sysClr val="windowText" lastClr="000000">
                <a:hueOff val="0"/>
                <a:satOff val="0"/>
                <a:lumOff val="0"/>
                <a:alphaOff val="0"/>
              </a:sysClr>
            </a:solidFill>
            <a:latin typeface="Calibri"/>
            <a:ea typeface="+mn-ea"/>
            <a:cs typeface="+mn-cs"/>
          </a:endParaRPr>
        </a:p>
      </dgm:t>
    </dgm:pt>
    <dgm:pt modelId="{EDD23FF3-C52B-4A31-87D7-7A97F547A763}">
      <dgm:prSet phldrT="[Text]" custT="1"/>
      <dgm:spPr>
        <a:xfrm>
          <a:off x="4166929" y="63285"/>
          <a:ext cx="743666" cy="446199"/>
        </a:xfr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gm:spPr>
      <dgm:t>
        <a:bodyPr/>
        <a:lstStyle/>
        <a:p>
          <a:r>
            <a:rPr lang="en-US" sz="2000" b="1" i="1">
              <a:solidFill>
                <a:sysClr val="windowText" lastClr="000000">
                  <a:hueOff val="0"/>
                  <a:satOff val="0"/>
                  <a:lumOff val="0"/>
                  <a:alphaOff val="0"/>
                </a:sysClr>
              </a:solidFill>
              <a:latin typeface="Calibri"/>
              <a:ea typeface="+mn-ea"/>
              <a:cs typeface="+mn-cs"/>
            </a:rPr>
            <a:t>shtyj-</a:t>
          </a:r>
          <a:endParaRPr lang="en-US" sz="2000" b="1">
            <a:solidFill>
              <a:sysClr val="windowText" lastClr="000000">
                <a:hueOff val="0"/>
                <a:satOff val="0"/>
                <a:lumOff val="0"/>
                <a:alphaOff val="0"/>
              </a:sysClr>
            </a:solidFill>
            <a:latin typeface="Calibri"/>
            <a:ea typeface="+mn-ea"/>
            <a:cs typeface="+mn-cs"/>
          </a:endParaRPr>
        </a:p>
      </dgm:t>
    </dgm:pt>
    <dgm:pt modelId="{85F3E59D-DDD1-4558-88AC-49BE51F39E2B}" type="parTrans" cxnId="{BA88E0C8-CC7E-4A60-8226-663B7F2DF485}">
      <dgm:prSet/>
      <dgm:spPr/>
      <dgm:t>
        <a:bodyPr/>
        <a:lstStyle/>
        <a:p>
          <a:endParaRPr lang="en-US" sz="2000"/>
        </a:p>
      </dgm:t>
    </dgm:pt>
    <dgm:pt modelId="{CEB4274D-880B-4653-AE43-B27743484C89}" type="sibTrans" cxnId="{BA88E0C8-CC7E-4A60-8226-663B7F2DF485}">
      <dgm:prSet/>
      <dgm:spPr/>
      <dgm:t>
        <a:bodyPr/>
        <a:lstStyle/>
        <a:p>
          <a:endParaRPr lang="en-US" sz="2000"/>
        </a:p>
      </dgm:t>
    </dgm:pt>
    <dgm:pt modelId="{834064DD-D8D9-46FE-8AF8-B4A7A3F5D56F}" type="pres">
      <dgm:prSet presAssocID="{DCBB5CCD-1638-4F90-AF9F-CD432ECB57B3}" presName="Name0" presStyleCnt="0">
        <dgm:presLayoutVars>
          <dgm:dir/>
          <dgm:resizeHandles val="exact"/>
        </dgm:presLayoutVars>
      </dgm:prSet>
      <dgm:spPr/>
    </dgm:pt>
    <dgm:pt modelId="{406CE59E-9535-4369-B774-9171D8AC95B1}" type="pres">
      <dgm:prSet presAssocID="{8ABCBEE4-7D02-426D-B361-2EF9A4A0C5DE}" presName="node" presStyleLbl="node1" presStyleIdx="0" presStyleCnt="5">
        <dgm:presLayoutVars>
          <dgm:bulletEnabled val="1"/>
        </dgm:presLayoutVars>
      </dgm:prSet>
      <dgm:spPr>
        <a:prstGeom prst="roundRect">
          <a:avLst>
            <a:gd name="adj" fmla="val 10000"/>
          </a:avLst>
        </a:prstGeom>
      </dgm:spPr>
    </dgm:pt>
    <dgm:pt modelId="{58964BBB-9434-4CEB-8F4A-E91093C74676}" type="pres">
      <dgm:prSet presAssocID="{0B42E0F7-3CCB-4A5C-891C-86C3754EE929}" presName="sibTrans" presStyleLbl="sibTrans2D1" presStyleIdx="0" presStyleCnt="4"/>
      <dgm:spPr>
        <a:prstGeom prst="rightArrow">
          <a:avLst>
            <a:gd name="adj1" fmla="val 60000"/>
            <a:gd name="adj2" fmla="val 50000"/>
          </a:avLst>
        </a:prstGeom>
      </dgm:spPr>
    </dgm:pt>
    <dgm:pt modelId="{38982C36-9061-48B1-90D2-E4EB5AF45C96}" type="pres">
      <dgm:prSet presAssocID="{0B42E0F7-3CCB-4A5C-891C-86C3754EE929}" presName="connectorText" presStyleLbl="sibTrans2D1" presStyleIdx="0" presStyleCnt="4"/>
      <dgm:spPr/>
    </dgm:pt>
    <dgm:pt modelId="{53B54C12-FB22-4A67-B532-4B518EF81D70}" type="pres">
      <dgm:prSet presAssocID="{5B91577B-69FA-4D19-98A2-8A54A0103EF7}" presName="node" presStyleLbl="node1" presStyleIdx="1" presStyleCnt="5">
        <dgm:presLayoutVars>
          <dgm:bulletEnabled val="1"/>
        </dgm:presLayoutVars>
      </dgm:prSet>
      <dgm:spPr>
        <a:prstGeom prst="roundRect">
          <a:avLst>
            <a:gd name="adj" fmla="val 10000"/>
          </a:avLst>
        </a:prstGeom>
      </dgm:spPr>
    </dgm:pt>
    <dgm:pt modelId="{655B5231-BA78-43F5-9171-D086C6575491}" type="pres">
      <dgm:prSet presAssocID="{5B3DB798-9447-49D7-8590-22C97085B202}" presName="sibTrans" presStyleLbl="sibTrans2D1" presStyleIdx="1" presStyleCnt="4"/>
      <dgm:spPr>
        <a:prstGeom prst="rightArrow">
          <a:avLst>
            <a:gd name="adj1" fmla="val 60000"/>
            <a:gd name="adj2" fmla="val 50000"/>
          </a:avLst>
        </a:prstGeom>
      </dgm:spPr>
    </dgm:pt>
    <dgm:pt modelId="{6B7071AD-7497-42B8-AD7B-E32A3ED25A85}" type="pres">
      <dgm:prSet presAssocID="{5B3DB798-9447-49D7-8590-22C97085B202}" presName="connectorText" presStyleLbl="sibTrans2D1" presStyleIdx="1" presStyleCnt="4"/>
      <dgm:spPr/>
    </dgm:pt>
    <dgm:pt modelId="{BA0D35C8-7191-4158-8388-AE059024396E}" type="pres">
      <dgm:prSet presAssocID="{151E1121-B907-49BD-B794-A05A167B5A74}" presName="node" presStyleLbl="node1" presStyleIdx="2" presStyleCnt="5">
        <dgm:presLayoutVars>
          <dgm:bulletEnabled val="1"/>
        </dgm:presLayoutVars>
      </dgm:prSet>
      <dgm:spPr>
        <a:prstGeom prst="roundRect">
          <a:avLst>
            <a:gd name="adj" fmla="val 10000"/>
          </a:avLst>
        </a:prstGeom>
      </dgm:spPr>
    </dgm:pt>
    <dgm:pt modelId="{D3F3FC91-DEB8-47DB-9998-357A72F57519}" type="pres">
      <dgm:prSet presAssocID="{34FE3715-B91C-4AEA-AFAE-883D1DDF42AE}" presName="sibTrans" presStyleLbl="sibTrans2D1" presStyleIdx="2" presStyleCnt="4"/>
      <dgm:spPr>
        <a:prstGeom prst="rightArrow">
          <a:avLst>
            <a:gd name="adj1" fmla="val 60000"/>
            <a:gd name="adj2" fmla="val 50000"/>
          </a:avLst>
        </a:prstGeom>
      </dgm:spPr>
    </dgm:pt>
    <dgm:pt modelId="{72414DB3-F685-4248-BE67-44ED1E30AA03}" type="pres">
      <dgm:prSet presAssocID="{34FE3715-B91C-4AEA-AFAE-883D1DDF42AE}" presName="connectorText" presStyleLbl="sibTrans2D1" presStyleIdx="2" presStyleCnt="4"/>
      <dgm:spPr/>
    </dgm:pt>
    <dgm:pt modelId="{D5387857-7186-4CB4-8380-0BCF3496866F}" type="pres">
      <dgm:prSet presAssocID="{CEA70F70-6704-4366-8395-0CBBCE4E9073}" presName="node" presStyleLbl="node1" presStyleIdx="3" presStyleCnt="5">
        <dgm:presLayoutVars>
          <dgm:bulletEnabled val="1"/>
        </dgm:presLayoutVars>
      </dgm:prSet>
      <dgm:spPr>
        <a:prstGeom prst="roundRect">
          <a:avLst>
            <a:gd name="adj" fmla="val 10000"/>
          </a:avLst>
        </a:prstGeom>
      </dgm:spPr>
    </dgm:pt>
    <dgm:pt modelId="{D7E105F5-08FB-4725-9190-30CF14A3926B}" type="pres">
      <dgm:prSet presAssocID="{0AF572B7-9BC0-4410-A5D3-CC0CBCF786D4}" presName="sibTrans" presStyleLbl="sibTrans2D1" presStyleIdx="3" presStyleCnt="4"/>
      <dgm:spPr>
        <a:prstGeom prst="rightArrow">
          <a:avLst>
            <a:gd name="adj1" fmla="val 60000"/>
            <a:gd name="adj2" fmla="val 50000"/>
          </a:avLst>
        </a:prstGeom>
      </dgm:spPr>
    </dgm:pt>
    <dgm:pt modelId="{880744C1-377C-422D-924C-5B23F4FCAF18}" type="pres">
      <dgm:prSet presAssocID="{0AF572B7-9BC0-4410-A5D3-CC0CBCF786D4}" presName="connectorText" presStyleLbl="sibTrans2D1" presStyleIdx="3" presStyleCnt="4"/>
      <dgm:spPr/>
    </dgm:pt>
    <dgm:pt modelId="{24C88A55-69E4-47C2-A012-17844734AFAA}" type="pres">
      <dgm:prSet presAssocID="{EDD23FF3-C52B-4A31-87D7-7A97F547A763}" presName="node" presStyleLbl="node1" presStyleIdx="4" presStyleCnt="5">
        <dgm:presLayoutVars>
          <dgm:bulletEnabled val="1"/>
        </dgm:presLayoutVars>
      </dgm:prSet>
      <dgm:spPr>
        <a:prstGeom prst="roundRect">
          <a:avLst>
            <a:gd name="adj" fmla="val 10000"/>
          </a:avLst>
        </a:prstGeom>
      </dgm:spPr>
    </dgm:pt>
  </dgm:ptLst>
  <dgm:cxnLst>
    <dgm:cxn modelId="{C6246002-9EF0-4E8F-BD70-4A105C691BE4}" type="presOf" srcId="{0B42E0F7-3CCB-4A5C-891C-86C3754EE929}" destId="{38982C36-9061-48B1-90D2-E4EB5AF45C96}" srcOrd="1" destOrd="0" presId="urn:microsoft.com/office/officeart/2005/8/layout/process1"/>
    <dgm:cxn modelId="{4B507006-AEC2-4D88-BD66-A373E56864CC}" type="presOf" srcId="{DCBB5CCD-1638-4F90-AF9F-CD432ECB57B3}" destId="{834064DD-D8D9-46FE-8AF8-B4A7A3F5D56F}" srcOrd="0" destOrd="0" presId="urn:microsoft.com/office/officeart/2005/8/layout/process1"/>
    <dgm:cxn modelId="{FDAD1B14-14C7-40C3-A147-F30C7A2E50E5}" type="presOf" srcId="{0AF572B7-9BC0-4410-A5D3-CC0CBCF786D4}" destId="{880744C1-377C-422D-924C-5B23F4FCAF18}" srcOrd="1" destOrd="0" presId="urn:microsoft.com/office/officeart/2005/8/layout/process1"/>
    <dgm:cxn modelId="{3E8BC41B-54EB-483C-94FE-170914A21209}" type="presOf" srcId="{34FE3715-B91C-4AEA-AFAE-883D1DDF42AE}" destId="{D3F3FC91-DEB8-47DB-9998-357A72F57519}" srcOrd="0" destOrd="0" presId="urn:microsoft.com/office/officeart/2005/8/layout/process1"/>
    <dgm:cxn modelId="{F572781C-66E2-4A45-B39F-3F021ED92C0E}" type="presOf" srcId="{5B3DB798-9447-49D7-8590-22C97085B202}" destId="{655B5231-BA78-43F5-9171-D086C6575491}" srcOrd="0" destOrd="0" presId="urn:microsoft.com/office/officeart/2005/8/layout/process1"/>
    <dgm:cxn modelId="{CACFA61E-B1BB-4714-99A1-146963D1FC80}" type="presOf" srcId="{5B91577B-69FA-4D19-98A2-8A54A0103EF7}" destId="{53B54C12-FB22-4A67-B532-4B518EF81D70}" srcOrd="0" destOrd="0" presId="urn:microsoft.com/office/officeart/2005/8/layout/process1"/>
    <dgm:cxn modelId="{44A69934-0498-4CC5-ABE0-6555DDC1FC78}" type="presOf" srcId="{8ABCBEE4-7D02-426D-B361-2EF9A4A0C5DE}" destId="{406CE59E-9535-4369-B774-9171D8AC95B1}" srcOrd="0" destOrd="0" presId="urn:microsoft.com/office/officeart/2005/8/layout/process1"/>
    <dgm:cxn modelId="{E4F00562-D9D3-4497-9D6B-2B48815B78D5}" type="presOf" srcId="{5B3DB798-9447-49D7-8590-22C97085B202}" destId="{6B7071AD-7497-42B8-AD7B-E32A3ED25A85}" srcOrd="1" destOrd="0" presId="urn:microsoft.com/office/officeart/2005/8/layout/process1"/>
    <dgm:cxn modelId="{A7E7B265-0F70-4960-A6F3-4F4D1AFDB233}" type="presOf" srcId="{EDD23FF3-C52B-4A31-87D7-7A97F547A763}" destId="{24C88A55-69E4-47C2-A012-17844734AFAA}" srcOrd="0" destOrd="0" presId="urn:microsoft.com/office/officeart/2005/8/layout/process1"/>
    <dgm:cxn modelId="{5063D06A-3C2C-4C64-B34F-0FC87EBB7BA7}" type="presOf" srcId="{0B42E0F7-3CCB-4A5C-891C-86C3754EE929}" destId="{58964BBB-9434-4CEB-8F4A-E91093C74676}" srcOrd="0" destOrd="0" presId="urn:microsoft.com/office/officeart/2005/8/layout/process1"/>
    <dgm:cxn modelId="{A82C3050-5FA2-4EDF-A993-C114AAEC16DE}" type="presOf" srcId="{0AF572B7-9BC0-4410-A5D3-CC0CBCF786D4}" destId="{D7E105F5-08FB-4725-9190-30CF14A3926B}" srcOrd="0" destOrd="0" presId="urn:microsoft.com/office/officeart/2005/8/layout/process1"/>
    <dgm:cxn modelId="{4BE9B57B-B5C5-401D-8363-57FD0CE1689D}" type="presOf" srcId="{34FE3715-B91C-4AEA-AFAE-883D1DDF42AE}" destId="{72414DB3-F685-4248-BE67-44ED1E30AA03}" srcOrd="1" destOrd="0" presId="urn:microsoft.com/office/officeart/2005/8/layout/process1"/>
    <dgm:cxn modelId="{A43A867F-4D98-42E1-8DAB-109D9D9A4C63}" type="presOf" srcId="{CEA70F70-6704-4366-8395-0CBBCE4E9073}" destId="{D5387857-7186-4CB4-8380-0BCF3496866F}" srcOrd="0" destOrd="0" presId="urn:microsoft.com/office/officeart/2005/8/layout/process1"/>
    <dgm:cxn modelId="{6A61B28A-2A54-47FA-BB04-47367E783458}" srcId="{DCBB5CCD-1638-4F90-AF9F-CD432ECB57B3}" destId="{5B91577B-69FA-4D19-98A2-8A54A0103EF7}" srcOrd="1" destOrd="0" parTransId="{0D4080E5-0D50-4B6E-85AE-B8E2DE0B515A}" sibTransId="{5B3DB798-9447-49D7-8590-22C97085B202}"/>
    <dgm:cxn modelId="{7F9D1D9E-8561-4039-8DBE-2CB6D1AD2ED7}" srcId="{DCBB5CCD-1638-4F90-AF9F-CD432ECB57B3}" destId="{151E1121-B907-49BD-B794-A05A167B5A74}" srcOrd="2" destOrd="0" parTransId="{B33589D4-62AF-40F0-8234-AE57DEE5C1CC}" sibTransId="{34FE3715-B91C-4AEA-AFAE-883D1DDF42AE}"/>
    <dgm:cxn modelId="{9C7CB7B4-07D3-4BAB-AF5B-9468CEF426DD}" type="presOf" srcId="{151E1121-B907-49BD-B794-A05A167B5A74}" destId="{BA0D35C8-7191-4158-8388-AE059024396E}" srcOrd="0" destOrd="0" presId="urn:microsoft.com/office/officeart/2005/8/layout/process1"/>
    <dgm:cxn modelId="{BA88E0C8-CC7E-4A60-8226-663B7F2DF485}" srcId="{DCBB5CCD-1638-4F90-AF9F-CD432ECB57B3}" destId="{EDD23FF3-C52B-4A31-87D7-7A97F547A763}" srcOrd="4" destOrd="0" parTransId="{85F3E59D-DDD1-4558-88AC-49BE51F39E2B}" sibTransId="{CEB4274D-880B-4653-AE43-B27743484C89}"/>
    <dgm:cxn modelId="{940226D2-A7D2-494F-8F18-FB6980DCF68E}" srcId="{DCBB5CCD-1638-4F90-AF9F-CD432ECB57B3}" destId="{CEA70F70-6704-4366-8395-0CBBCE4E9073}" srcOrd="3" destOrd="0" parTransId="{FE125AEA-C4E6-4FD5-B728-4B96F98F79A4}" sibTransId="{0AF572B7-9BC0-4410-A5D3-CC0CBCF786D4}"/>
    <dgm:cxn modelId="{61784BDD-1151-4207-A0B0-DCEBF6E8922D}" srcId="{DCBB5CCD-1638-4F90-AF9F-CD432ECB57B3}" destId="{8ABCBEE4-7D02-426D-B361-2EF9A4A0C5DE}" srcOrd="0" destOrd="0" parTransId="{17A591AE-A0C0-44BC-989C-B522AC6A2E3B}" sibTransId="{0B42E0F7-3CCB-4A5C-891C-86C3754EE929}"/>
    <dgm:cxn modelId="{CCBC50D2-AC56-4BB5-93C7-1460B6515FAD}" type="presParOf" srcId="{834064DD-D8D9-46FE-8AF8-B4A7A3F5D56F}" destId="{406CE59E-9535-4369-B774-9171D8AC95B1}" srcOrd="0" destOrd="0" presId="urn:microsoft.com/office/officeart/2005/8/layout/process1"/>
    <dgm:cxn modelId="{E198A148-1001-406E-80CA-6DFA5EF20976}" type="presParOf" srcId="{834064DD-D8D9-46FE-8AF8-B4A7A3F5D56F}" destId="{58964BBB-9434-4CEB-8F4A-E91093C74676}" srcOrd="1" destOrd="0" presId="urn:microsoft.com/office/officeart/2005/8/layout/process1"/>
    <dgm:cxn modelId="{F5E9D35B-100D-4BA9-B7E8-F6B1E298B5E8}" type="presParOf" srcId="{58964BBB-9434-4CEB-8F4A-E91093C74676}" destId="{38982C36-9061-48B1-90D2-E4EB5AF45C96}" srcOrd="0" destOrd="0" presId="urn:microsoft.com/office/officeart/2005/8/layout/process1"/>
    <dgm:cxn modelId="{513E8F21-0FE1-4DD5-ADE7-473BC452B51D}" type="presParOf" srcId="{834064DD-D8D9-46FE-8AF8-B4A7A3F5D56F}" destId="{53B54C12-FB22-4A67-B532-4B518EF81D70}" srcOrd="2" destOrd="0" presId="urn:microsoft.com/office/officeart/2005/8/layout/process1"/>
    <dgm:cxn modelId="{CAFD04A8-184D-4D97-B806-699108EDE326}" type="presParOf" srcId="{834064DD-D8D9-46FE-8AF8-B4A7A3F5D56F}" destId="{655B5231-BA78-43F5-9171-D086C6575491}" srcOrd="3" destOrd="0" presId="urn:microsoft.com/office/officeart/2005/8/layout/process1"/>
    <dgm:cxn modelId="{92CA5AB6-58EE-4CDF-983C-BACB5CC8A9C8}" type="presParOf" srcId="{655B5231-BA78-43F5-9171-D086C6575491}" destId="{6B7071AD-7497-42B8-AD7B-E32A3ED25A85}" srcOrd="0" destOrd="0" presId="urn:microsoft.com/office/officeart/2005/8/layout/process1"/>
    <dgm:cxn modelId="{1228BEF8-F6D7-4C7A-A929-F3C9A04B7DBE}" type="presParOf" srcId="{834064DD-D8D9-46FE-8AF8-B4A7A3F5D56F}" destId="{BA0D35C8-7191-4158-8388-AE059024396E}" srcOrd="4" destOrd="0" presId="urn:microsoft.com/office/officeart/2005/8/layout/process1"/>
    <dgm:cxn modelId="{741F4C2B-6DE9-4595-A41E-CE65A3214149}" type="presParOf" srcId="{834064DD-D8D9-46FE-8AF8-B4A7A3F5D56F}" destId="{D3F3FC91-DEB8-47DB-9998-357A72F57519}" srcOrd="5" destOrd="0" presId="urn:microsoft.com/office/officeart/2005/8/layout/process1"/>
    <dgm:cxn modelId="{24A4D6D2-1846-4C71-A474-1B000FBB41D2}" type="presParOf" srcId="{D3F3FC91-DEB8-47DB-9998-357A72F57519}" destId="{72414DB3-F685-4248-BE67-44ED1E30AA03}" srcOrd="0" destOrd="0" presId="urn:microsoft.com/office/officeart/2005/8/layout/process1"/>
    <dgm:cxn modelId="{E6976EB4-95F8-4A1A-A16B-80792F4645F4}" type="presParOf" srcId="{834064DD-D8D9-46FE-8AF8-B4A7A3F5D56F}" destId="{D5387857-7186-4CB4-8380-0BCF3496866F}" srcOrd="6" destOrd="0" presId="urn:microsoft.com/office/officeart/2005/8/layout/process1"/>
    <dgm:cxn modelId="{B7980875-049E-4CE8-9239-8A985CC53496}" type="presParOf" srcId="{834064DD-D8D9-46FE-8AF8-B4A7A3F5D56F}" destId="{D7E105F5-08FB-4725-9190-30CF14A3926B}" srcOrd="7" destOrd="0" presId="urn:microsoft.com/office/officeart/2005/8/layout/process1"/>
    <dgm:cxn modelId="{24F8D25C-0154-4860-90CF-1A8BDEA86154}" type="presParOf" srcId="{D7E105F5-08FB-4725-9190-30CF14A3926B}" destId="{880744C1-377C-422D-924C-5B23F4FCAF18}" srcOrd="0" destOrd="0" presId="urn:microsoft.com/office/officeart/2005/8/layout/process1"/>
    <dgm:cxn modelId="{7D1C853E-DE7A-461E-9170-B44F37712CF7}" type="presParOf" srcId="{834064DD-D8D9-46FE-8AF8-B4A7A3F5D56F}" destId="{24C88A55-69E4-47C2-A012-17844734AFAA}"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BBED08-F069-4908-8ADD-8D6C644920D3}">
      <dsp:nvSpPr>
        <dsp:cNvPr id="0" name=""/>
        <dsp:cNvSpPr/>
      </dsp:nvSpPr>
      <dsp:spPr>
        <a:xfrm>
          <a:off x="883007" y="0"/>
          <a:ext cx="10007422" cy="2767395"/>
        </a:xfrm>
        <a:prstGeom prst="rightArrow">
          <a:avLst/>
        </a:prstGeom>
        <a:solidFill>
          <a:srgbClr val="ED7D31">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1728777B-CE3A-4638-A829-7A98C5DEA68F}">
      <dsp:nvSpPr>
        <dsp:cNvPr id="0" name=""/>
        <dsp:cNvSpPr/>
      </dsp:nvSpPr>
      <dsp:spPr>
        <a:xfrm>
          <a:off x="3777"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dirty="0">
              <a:solidFill>
                <a:sysClr val="windowText" lastClr="000000">
                  <a:hueOff val="0"/>
                  <a:satOff val="0"/>
                  <a:lumOff val="0"/>
                  <a:alphaOff val="0"/>
                </a:sysClr>
              </a:solidFill>
              <a:latin typeface="Calibri"/>
              <a:ea typeface="+mn-ea"/>
              <a:cs typeface="+mn-cs"/>
            </a:rPr>
            <a:t>e bën-</a:t>
          </a:r>
          <a:endParaRPr lang="en-US" sz="1600" b="1" kern="1200" dirty="0">
            <a:solidFill>
              <a:sysClr val="windowText" lastClr="000000">
                <a:hueOff val="0"/>
                <a:satOff val="0"/>
                <a:lumOff val="0"/>
                <a:alphaOff val="0"/>
              </a:sysClr>
            </a:solidFill>
            <a:latin typeface="Calibri"/>
            <a:ea typeface="+mn-ea"/>
            <a:cs typeface="+mn-cs"/>
          </a:endParaRPr>
        </a:p>
      </dsp:txBody>
      <dsp:txXfrm>
        <a:off x="44398" y="870839"/>
        <a:ext cx="750889" cy="1025716"/>
      </dsp:txXfrm>
    </dsp:sp>
    <dsp:sp modelId="{1BD6CB91-4F68-494D-85DD-4302BE7FB5C1}">
      <dsp:nvSpPr>
        <dsp:cNvPr id="0" name=""/>
        <dsp:cNvSpPr/>
      </dsp:nvSpPr>
      <dsp:spPr>
        <a:xfrm>
          <a:off x="974597"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dirty="0">
              <a:solidFill>
                <a:sysClr val="windowText" lastClr="000000">
                  <a:hueOff val="0"/>
                  <a:satOff val="0"/>
                  <a:lumOff val="0"/>
                  <a:alphaOff val="0"/>
                </a:sysClr>
              </a:solidFill>
              <a:latin typeface="Calibri"/>
              <a:ea typeface="+mn-ea"/>
              <a:cs typeface="+mn-cs"/>
            </a:rPr>
            <a:t>e cilëson-</a:t>
          </a:r>
          <a:endParaRPr lang="en-US" sz="1600" b="1" kern="1200" dirty="0">
            <a:solidFill>
              <a:sysClr val="windowText" lastClr="000000">
                <a:hueOff val="0"/>
                <a:satOff val="0"/>
                <a:lumOff val="0"/>
                <a:alphaOff val="0"/>
              </a:sysClr>
            </a:solidFill>
            <a:latin typeface="Calibri"/>
            <a:ea typeface="+mn-ea"/>
            <a:cs typeface="+mn-cs"/>
          </a:endParaRPr>
        </a:p>
      </dsp:txBody>
      <dsp:txXfrm>
        <a:off x="1015218" y="870839"/>
        <a:ext cx="750889" cy="1025716"/>
      </dsp:txXfrm>
    </dsp:sp>
    <dsp:sp modelId="{CB0D77A7-DFA6-42A5-8415-BFB23FBE26F1}">
      <dsp:nvSpPr>
        <dsp:cNvPr id="0" name=""/>
        <dsp:cNvSpPr/>
      </dsp:nvSpPr>
      <dsp:spPr>
        <a:xfrm>
          <a:off x="1945417"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a:solidFill>
                <a:sysClr val="windowText" lastClr="000000">
                  <a:hueOff val="0"/>
                  <a:satOff val="0"/>
                  <a:lumOff val="0"/>
                  <a:alphaOff val="0"/>
                </a:sysClr>
              </a:solidFill>
              <a:latin typeface="Calibri"/>
              <a:ea typeface="+mn-ea"/>
              <a:cs typeface="+mn-cs"/>
            </a:rPr>
            <a:t>ka si-</a:t>
          </a:r>
          <a:endParaRPr lang="en-US" sz="1600" b="1" kern="1200">
            <a:solidFill>
              <a:sysClr val="windowText" lastClr="000000">
                <a:hueOff val="0"/>
                <a:satOff val="0"/>
                <a:lumOff val="0"/>
                <a:alphaOff val="0"/>
              </a:sysClr>
            </a:solidFill>
            <a:latin typeface="Calibri"/>
            <a:ea typeface="+mn-ea"/>
            <a:cs typeface="+mn-cs"/>
          </a:endParaRPr>
        </a:p>
      </dsp:txBody>
      <dsp:txXfrm>
        <a:off x="1986038" y="870839"/>
        <a:ext cx="750889" cy="1025716"/>
      </dsp:txXfrm>
    </dsp:sp>
    <dsp:sp modelId="{E0884A27-2842-46B6-B54D-6C3B342C9CB8}">
      <dsp:nvSpPr>
        <dsp:cNvPr id="0" name=""/>
        <dsp:cNvSpPr/>
      </dsp:nvSpPr>
      <dsp:spPr>
        <a:xfrm>
          <a:off x="2916237"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dirty="0">
              <a:solidFill>
                <a:sysClr val="windowText" lastClr="000000">
                  <a:hueOff val="0"/>
                  <a:satOff val="0"/>
                  <a:lumOff val="0"/>
                  <a:alphaOff val="0"/>
                </a:sysClr>
              </a:solidFill>
              <a:latin typeface="Calibri"/>
              <a:ea typeface="+mn-ea"/>
              <a:cs typeface="+mn-cs"/>
            </a:rPr>
            <a:t>mbetet si-</a:t>
          </a:r>
          <a:endParaRPr lang="en-US" sz="1600" b="1" kern="1200" dirty="0">
            <a:solidFill>
              <a:sysClr val="windowText" lastClr="000000">
                <a:hueOff val="0"/>
                <a:satOff val="0"/>
                <a:lumOff val="0"/>
                <a:alphaOff val="0"/>
              </a:sysClr>
            </a:solidFill>
            <a:latin typeface="Calibri"/>
            <a:ea typeface="+mn-ea"/>
            <a:cs typeface="+mn-cs"/>
          </a:endParaRPr>
        </a:p>
      </dsp:txBody>
      <dsp:txXfrm>
        <a:off x="2956858" y="870839"/>
        <a:ext cx="750889" cy="1025716"/>
      </dsp:txXfrm>
    </dsp:sp>
    <dsp:sp modelId="{EFEC2218-5223-4BA2-9DDB-1A0CCE1DF7EC}">
      <dsp:nvSpPr>
        <dsp:cNvPr id="0" name=""/>
        <dsp:cNvSpPr/>
      </dsp:nvSpPr>
      <dsp:spPr>
        <a:xfrm>
          <a:off x="3887057"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dirty="0">
              <a:solidFill>
                <a:sysClr val="windowText" lastClr="000000">
                  <a:hueOff val="0"/>
                  <a:satOff val="0"/>
                  <a:lumOff val="0"/>
                  <a:alphaOff val="0"/>
                </a:sysClr>
              </a:solidFill>
              <a:latin typeface="Calibri"/>
              <a:ea typeface="+mn-ea"/>
              <a:cs typeface="+mn-cs"/>
            </a:rPr>
            <a:t>e pranon si-</a:t>
          </a:r>
          <a:endParaRPr lang="en-US" sz="1600" b="1" kern="1200" dirty="0">
            <a:solidFill>
              <a:sysClr val="windowText" lastClr="000000">
                <a:hueOff val="0"/>
                <a:satOff val="0"/>
                <a:lumOff val="0"/>
                <a:alphaOff val="0"/>
              </a:sysClr>
            </a:solidFill>
            <a:latin typeface="Calibri"/>
            <a:ea typeface="+mn-ea"/>
            <a:cs typeface="+mn-cs"/>
          </a:endParaRPr>
        </a:p>
      </dsp:txBody>
      <dsp:txXfrm>
        <a:off x="3927678" y="870839"/>
        <a:ext cx="750889" cy="1025716"/>
      </dsp:txXfrm>
    </dsp:sp>
    <dsp:sp modelId="{45FE6221-F26D-4763-A57D-0D6A02CEF23A}">
      <dsp:nvSpPr>
        <dsp:cNvPr id="0" name=""/>
        <dsp:cNvSpPr/>
      </dsp:nvSpPr>
      <dsp:spPr>
        <a:xfrm>
          <a:off x="4857877" y="830218"/>
          <a:ext cx="1086863"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dirty="0">
              <a:solidFill>
                <a:sysClr val="windowText" lastClr="000000">
                  <a:hueOff val="0"/>
                  <a:satOff val="0"/>
                  <a:lumOff val="0"/>
                  <a:alphaOff val="0"/>
                </a:sysClr>
              </a:solidFill>
              <a:latin typeface="Calibri"/>
              <a:ea typeface="+mn-ea"/>
              <a:cs typeface="+mn-cs"/>
            </a:rPr>
            <a:t>shpreson me anën e-</a:t>
          </a:r>
          <a:endParaRPr lang="en-US" sz="1600" b="1" kern="1200" dirty="0">
            <a:solidFill>
              <a:sysClr val="windowText" lastClr="000000">
                <a:hueOff val="0"/>
                <a:satOff val="0"/>
                <a:lumOff val="0"/>
                <a:alphaOff val="0"/>
              </a:sysClr>
            </a:solidFill>
            <a:latin typeface="Calibri"/>
            <a:ea typeface="+mn-ea"/>
            <a:cs typeface="+mn-cs"/>
          </a:endParaRPr>
        </a:p>
      </dsp:txBody>
      <dsp:txXfrm>
        <a:off x="4910933" y="883274"/>
        <a:ext cx="980751" cy="1000846"/>
      </dsp:txXfrm>
    </dsp:sp>
    <dsp:sp modelId="{A36414C5-180D-437E-90A5-6F4765F00ACA}">
      <dsp:nvSpPr>
        <dsp:cNvPr id="0" name=""/>
        <dsp:cNvSpPr/>
      </dsp:nvSpPr>
      <dsp:spPr>
        <a:xfrm>
          <a:off x="6083429"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dirty="0">
              <a:solidFill>
                <a:sysClr val="windowText" lastClr="000000">
                  <a:hueOff val="0"/>
                  <a:satOff val="0"/>
                  <a:lumOff val="0"/>
                  <a:alphaOff val="0"/>
                </a:sysClr>
              </a:solidFill>
              <a:latin typeface="Calibri"/>
              <a:ea typeface="+mn-ea"/>
              <a:cs typeface="+mn-cs"/>
            </a:rPr>
            <a:t>luan rolin e -</a:t>
          </a:r>
          <a:endParaRPr lang="en-US" sz="1600" b="1" kern="1200" dirty="0">
            <a:solidFill>
              <a:sysClr val="windowText" lastClr="000000">
                <a:hueOff val="0"/>
                <a:satOff val="0"/>
                <a:lumOff val="0"/>
                <a:alphaOff val="0"/>
              </a:sysClr>
            </a:solidFill>
            <a:latin typeface="Calibri"/>
            <a:ea typeface="+mn-ea"/>
            <a:cs typeface="+mn-cs"/>
          </a:endParaRPr>
        </a:p>
      </dsp:txBody>
      <dsp:txXfrm>
        <a:off x="6124050" y="870839"/>
        <a:ext cx="750889" cy="1025716"/>
      </dsp:txXfrm>
    </dsp:sp>
    <dsp:sp modelId="{F0098D22-FE82-45C4-A8EB-E8E70B410744}">
      <dsp:nvSpPr>
        <dsp:cNvPr id="0" name=""/>
        <dsp:cNvSpPr/>
      </dsp:nvSpPr>
      <dsp:spPr>
        <a:xfrm>
          <a:off x="7054249"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dirty="0">
              <a:solidFill>
                <a:sysClr val="windowText" lastClr="000000">
                  <a:hueOff val="0"/>
                  <a:satOff val="0"/>
                  <a:lumOff val="0"/>
                  <a:alphaOff val="0"/>
                </a:sysClr>
              </a:solidFill>
              <a:latin typeface="Calibri"/>
              <a:ea typeface="+mn-ea"/>
              <a:cs typeface="+mn-cs"/>
            </a:rPr>
            <a:t>hyn si-</a:t>
          </a:r>
          <a:endParaRPr lang="en-US" sz="1600" b="1" kern="1200" dirty="0">
            <a:solidFill>
              <a:sysClr val="windowText" lastClr="000000">
                <a:hueOff val="0"/>
                <a:satOff val="0"/>
                <a:lumOff val="0"/>
                <a:alphaOff val="0"/>
              </a:sysClr>
            </a:solidFill>
            <a:latin typeface="Calibri"/>
            <a:ea typeface="+mn-ea"/>
            <a:cs typeface="+mn-cs"/>
          </a:endParaRPr>
        </a:p>
      </dsp:txBody>
      <dsp:txXfrm>
        <a:off x="7094870" y="870839"/>
        <a:ext cx="750889" cy="1025716"/>
      </dsp:txXfrm>
    </dsp:sp>
    <dsp:sp modelId="{575EB2B2-67E6-45C3-A456-0036755711E8}">
      <dsp:nvSpPr>
        <dsp:cNvPr id="0" name=""/>
        <dsp:cNvSpPr/>
      </dsp:nvSpPr>
      <dsp:spPr>
        <a:xfrm>
          <a:off x="8025069"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dirty="0">
              <a:solidFill>
                <a:sysClr val="windowText" lastClr="000000">
                  <a:hueOff val="0"/>
                  <a:satOff val="0"/>
                  <a:lumOff val="0"/>
                  <a:alphaOff val="0"/>
                </a:sysClr>
              </a:solidFill>
              <a:latin typeface="Calibri"/>
              <a:ea typeface="+mn-ea"/>
              <a:cs typeface="+mn-cs"/>
            </a:rPr>
            <a:t>e fut-</a:t>
          </a:r>
          <a:endParaRPr lang="en-US" sz="1600" b="1" kern="1200" dirty="0">
            <a:solidFill>
              <a:sysClr val="windowText" lastClr="000000">
                <a:hueOff val="0"/>
                <a:satOff val="0"/>
                <a:lumOff val="0"/>
                <a:alphaOff val="0"/>
              </a:sysClr>
            </a:solidFill>
            <a:latin typeface="Calibri"/>
            <a:ea typeface="+mn-ea"/>
            <a:cs typeface="+mn-cs"/>
          </a:endParaRPr>
        </a:p>
      </dsp:txBody>
      <dsp:txXfrm>
        <a:off x="8065690" y="870839"/>
        <a:ext cx="750889" cy="1025716"/>
      </dsp:txXfrm>
    </dsp:sp>
    <dsp:sp modelId="{F60CD231-D656-4F60-9D12-78B00071715A}">
      <dsp:nvSpPr>
        <dsp:cNvPr id="0" name=""/>
        <dsp:cNvSpPr/>
      </dsp:nvSpPr>
      <dsp:spPr>
        <a:xfrm>
          <a:off x="8995889"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a:solidFill>
                <a:sysClr val="windowText" lastClr="000000">
                  <a:hueOff val="0"/>
                  <a:satOff val="0"/>
                  <a:lumOff val="0"/>
                  <a:alphaOff val="0"/>
                </a:sysClr>
              </a:solidFill>
              <a:latin typeface="Calibri"/>
              <a:ea typeface="+mn-ea"/>
              <a:cs typeface="+mn-cs"/>
            </a:rPr>
            <a:t>e quan-</a:t>
          </a:r>
          <a:endParaRPr lang="en-US" sz="1600" b="1" kern="1200">
            <a:solidFill>
              <a:sysClr val="windowText" lastClr="000000">
                <a:hueOff val="0"/>
                <a:satOff val="0"/>
                <a:lumOff val="0"/>
                <a:alphaOff val="0"/>
              </a:sysClr>
            </a:solidFill>
            <a:latin typeface="Calibri"/>
            <a:ea typeface="+mn-ea"/>
            <a:cs typeface="+mn-cs"/>
          </a:endParaRPr>
        </a:p>
      </dsp:txBody>
      <dsp:txXfrm>
        <a:off x="9036510" y="870839"/>
        <a:ext cx="750889" cy="1025716"/>
      </dsp:txXfrm>
    </dsp:sp>
    <dsp:sp modelId="{3B27CFBE-9879-4150-A944-B7DAE83B87D5}">
      <dsp:nvSpPr>
        <dsp:cNvPr id="0" name=""/>
        <dsp:cNvSpPr/>
      </dsp:nvSpPr>
      <dsp:spPr>
        <a:xfrm>
          <a:off x="9966709"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1" kern="1200">
              <a:solidFill>
                <a:sysClr val="windowText" lastClr="000000">
                  <a:hueOff val="0"/>
                  <a:satOff val="0"/>
                  <a:lumOff val="0"/>
                  <a:alphaOff val="0"/>
                </a:sysClr>
              </a:solidFill>
              <a:latin typeface="Calibri"/>
              <a:ea typeface="+mn-ea"/>
              <a:cs typeface="+mn-cs"/>
            </a:rPr>
            <a:t>është-</a:t>
          </a:r>
          <a:endParaRPr lang="en-US" sz="1600" b="1" kern="1200">
            <a:solidFill>
              <a:sysClr val="windowText" lastClr="000000">
                <a:hueOff val="0"/>
                <a:satOff val="0"/>
                <a:lumOff val="0"/>
                <a:alphaOff val="0"/>
              </a:sysClr>
            </a:solidFill>
            <a:latin typeface="Calibri"/>
            <a:ea typeface="+mn-ea"/>
            <a:cs typeface="+mn-cs"/>
          </a:endParaRPr>
        </a:p>
      </dsp:txBody>
      <dsp:txXfrm>
        <a:off x="10007330" y="870839"/>
        <a:ext cx="750889" cy="1025716"/>
      </dsp:txXfrm>
    </dsp:sp>
    <dsp:sp modelId="{508338CB-E9C3-4BCB-967D-8CB3C861520C}">
      <dsp:nvSpPr>
        <dsp:cNvPr id="0" name=""/>
        <dsp:cNvSpPr/>
      </dsp:nvSpPr>
      <dsp:spPr>
        <a:xfrm>
          <a:off x="10937529" y="830218"/>
          <a:ext cx="832131" cy="1106958"/>
        </a:xfrm>
        <a:prstGeom prst="roundRect">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i="0" kern="1200">
              <a:solidFill>
                <a:sysClr val="windowText" lastClr="000000">
                  <a:hueOff val="0"/>
                  <a:satOff val="0"/>
                  <a:lumOff val="0"/>
                  <a:alphaOff val="0"/>
                </a:sysClr>
              </a:solidFill>
              <a:latin typeface="Calibri"/>
              <a:ea typeface="+mn-ea"/>
              <a:cs typeface="+mn-cs"/>
            </a:rPr>
            <a:t>e përdor-</a:t>
          </a:r>
          <a:endParaRPr lang="en-US" sz="1600" b="1" i="0" kern="1200">
            <a:solidFill>
              <a:sysClr val="windowText" lastClr="000000">
                <a:hueOff val="0"/>
                <a:satOff val="0"/>
                <a:lumOff val="0"/>
                <a:alphaOff val="0"/>
              </a:sysClr>
            </a:solidFill>
            <a:latin typeface="Calibri"/>
            <a:ea typeface="+mn-ea"/>
            <a:cs typeface="+mn-cs"/>
          </a:endParaRPr>
        </a:p>
      </dsp:txBody>
      <dsp:txXfrm>
        <a:off x="10978150" y="870839"/>
        <a:ext cx="750889" cy="10257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6CE59E-9535-4369-B774-9171D8AC95B1}">
      <dsp:nvSpPr>
        <dsp:cNvPr id="0" name=""/>
        <dsp:cNvSpPr/>
      </dsp:nvSpPr>
      <dsp:spPr>
        <a:xfrm>
          <a:off x="4930" y="24450"/>
          <a:ext cx="1528359" cy="917015"/>
        </a:xfrm>
        <a:prstGeom prst="roundRect">
          <a:avLst>
            <a:gd name="adj" fmla="val 10000"/>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i="1" kern="1200">
              <a:solidFill>
                <a:sysClr val="windowText" lastClr="000000">
                  <a:hueOff val="0"/>
                  <a:satOff val="0"/>
                  <a:lumOff val="0"/>
                  <a:alphaOff val="0"/>
                </a:sysClr>
              </a:solidFill>
              <a:latin typeface="Calibri"/>
              <a:ea typeface="+mn-ea"/>
              <a:cs typeface="+mn-cs"/>
            </a:rPr>
            <a:t>lë-</a:t>
          </a:r>
          <a:endParaRPr lang="en-US" sz="2000" b="1" kern="1200">
            <a:solidFill>
              <a:sysClr val="windowText" lastClr="000000">
                <a:hueOff val="0"/>
                <a:satOff val="0"/>
                <a:lumOff val="0"/>
                <a:alphaOff val="0"/>
              </a:sysClr>
            </a:solidFill>
            <a:latin typeface="Calibri"/>
            <a:ea typeface="+mn-ea"/>
            <a:cs typeface="+mn-cs"/>
          </a:endParaRPr>
        </a:p>
      </dsp:txBody>
      <dsp:txXfrm>
        <a:off x="31788" y="51308"/>
        <a:ext cx="1474643" cy="863299"/>
      </dsp:txXfrm>
    </dsp:sp>
    <dsp:sp modelId="{58964BBB-9434-4CEB-8F4A-E91093C74676}">
      <dsp:nvSpPr>
        <dsp:cNvPr id="0" name=""/>
        <dsp:cNvSpPr/>
      </dsp:nvSpPr>
      <dsp:spPr>
        <a:xfrm>
          <a:off x="1686126" y="293441"/>
          <a:ext cx="324012" cy="379033"/>
        </a:xfrm>
        <a:prstGeom prst="rightArrow">
          <a:avLst>
            <a:gd name="adj1" fmla="val 60000"/>
            <a:gd name="adj2" fmla="val 50000"/>
          </a:avLst>
        </a:prstGeom>
        <a:solidFill>
          <a:srgbClr val="ED7D31">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solidFill>
              <a:sysClr val="windowText" lastClr="000000">
                <a:hueOff val="0"/>
                <a:satOff val="0"/>
                <a:lumOff val="0"/>
                <a:alphaOff val="0"/>
              </a:sysClr>
            </a:solidFill>
            <a:latin typeface="Calibri"/>
            <a:ea typeface="+mn-ea"/>
            <a:cs typeface="+mn-cs"/>
          </a:endParaRPr>
        </a:p>
      </dsp:txBody>
      <dsp:txXfrm>
        <a:off x="1686126" y="369248"/>
        <a:ext cx="226808" cy="227419"/>
      </dsp:txXfrm>
    </dsp:sp>
    <dsp:sp modelId="{53B54C12-FB22-4A67-B532-4B518EF81D70}">
      <dsp:nvSpPr>
        <dsp:cNvPr id="0" name=""/>
        <dsp:cNvSpPr/>
      </dsp:nvSpPr>
      <dsp:spPr>
        <a:xfrm>
          <a:off x="2144634" y="24450"/>
          <a:ext cx="1528359" cy="917015"/>
        </a:xfrm>
        <a:prstGeom prst="roundRect">
          <a:avLst>
            <a:gd name="adj" fmla="val 10000"/>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i="1" kern="1200">
              <a:solidFill>
                <a:sysClr val="windowText" lastClr="000000">
                  <a:hueOff val="0"/>
                  <a:satOff val="0"/>
                  <a:lumOff val="0"/>
                  <a:alphaOff val="0"/>
                </a:sysClr>
              </a:solidFill>
              <a:latin typeface="Calibri"/>
              <a:ea typeface="+mn-ea"/>
              <a:cs typeface="+mn-cs"/>
            </a:rPr>
            <a:t>bëj-</a:t>
          </a:r>
          <a:endParaRPr lang="en-US" sz="2000" b="1" kern="1200">
            <a:solidFill>
              <a:sysClr val="windowText" lastClr="000000">
                <a:hueOff val="0"/>
                <a:satOff val="0"/>
                <a:lumOff val="0"/>
                <a:alphaOff val="0"/>
              </a:sysClr>
            </a:solidFill>
            <a:latin typeface="Calibri"/>
            <a:ea typeface="+mn-ea"/>
            <a:cs typeface="+mn-cs"/>
          </a:endParaRPr>
        </a:p>
      </dsp:txBody>
      <dsp:txXfrm>
        <a:off x="2171492" y="51308"/>
        <a:ext cx="1474643" cy="863299"/>
      </dsp:txXfrm>
    </dsp:sp>
    <dsp:sp modelId="{655B5231-BA78-43F5-9171-D086C6575491}">
      <dsp:nvSpPr>
        <dsp:cNvPr id="0" name=""/>
        <dsp:cNvSpPr/>
      </dsp:nvSpPr>
      <dsp:spPr>
        <a:xfrm>
          <a:off x="3825830" y="293441"/>
          <a:ext cx="324012" cy="379033"/>
        </a:xfrm>
        <a:prstGeom prst="rightArrow">
          <a:avLst>
            <a:gd name="adj1" fmla="val 60000"/>
            <a:gd name="adj2" fmla="val 50000"/>
          </a:avLst>
        </a:prstGeom>
        <a:solidFill>
          <a:srgbClr val="ED7D31">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solidFill>
              <a:sysClr val="windowText" lastClr="000000">
                <a:hueOff val="0"/>
                <a:satOff val="0"/>
                <a:lumOff val="0"/>
                <a:alphaOff val="0"/>
              </a:sysClr>
            </a:solidFill>
            <a:latin typeface="Calibri"/>
            <a:ea typeface="+mn-ea"/>
            <a:cs typeface="+mn-cs"/>
          </a:endParaRPr>
        </a:p>
      </dsp:txBody>
      <dsp:txXfrm>
        <a:off x="3825830" y="369248"/>
        <a:ext cx="226808" cy="227419"/>
      </dsp:txXfrm>
    </dsp:sp>
    <dsp:sp modelId="{BA0D35C8-7191-4158-8388-AE059024396E}">
      <dsp:nvSpPr>
        <dsp:cNvPr id="0" name=""/>
        <dsp:cNvSpPr/>
      </dsp:nvSpPr>
      <dsp:spPr>
        <a:xfrm>
          <a:off x="4284338" y="24450"/>
          <a:ext cx="1528359" cy="917015"/>
        </a:xfrm>
        <a:prstGeom prst="roundRect">
          <a:avLst>
            <a:gd name="adj" fmla="val 10000"/>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i="1" kern="1200">
              <a:solidFill>
                <a:sysClr val="windowText" lastClr="000000">
                  <a:hueOff val="0"/>
                  <a:satOff val="0"/>
                  <a:lumOff val="0"/>
                  <a:alphaOff val="0"/>
                </a:sysClr>
              </a:solidFill>
              <a:latin typeface="Calibri"/>
              <a:ea typeface="+mn-ea"/>
              <a:cs typeface="+mn-cs"/>
            </a:rPr>
            <a:t>realizoj-</a:t>
          </a:r>
          <a:endParaRPr lang="en-US" sz="2000" b="1" kern="1200">
            <a:solidFill>
              <a:sysClr val="windowText" lastClr="000000">
                <a:hueOff val="0"/>
                <a:satOff val="0"/>
                <a:lumOff val="0"/>
                <a:alphaOff val="0"/>
              </a:sysClr>
            </a:solidFill>
            <a:latin typeface="Calibri"/>
            <a:ea typeface="+mn-ea"/>
            <a:cs typeface="+mn-cs"/>
          </a:endParaRPr>
        </a:p>
      </dsp:txBody>
      <dsp:txXfrm>
        <a:off x="4311196" y="51308"/>
        <a:ext cx="1474643" cy="863299"/>
      </dsp:txXfrm>
    </dsp:sp>
    <dsp:sp modelId="{D3F3FC91-DEB8-47DB-9998-357A72F57519}">
      <dsp:nvSpPr>
        <dsp:cNvPr id="0" name=""/>
        <dsp:cNvSpPr/>
      </dsp:nvSpPr>
      <dsp:spPr>
        <a:xfrm>
          <a:off x="5965533" y="293441"/>
          <a:ext cx="324012" cy="379033"/>
        </a:xfrm>
        <a:prstGeom prst="rightArrow">
          <a:avLst>
            <a:gd name="adj1" fmla="val 60000"/>
            <a:gd name="adj2" fmla="val 50000"/>
          </a:avLst>
        </a:prstGeom>
        <a:solidFill>
          <a:srgbClr val="ED7D31">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solidFill>
              <a:sysClr val="windowText" lastClr="000000">
                <a:hueOff val="0"/>
                <a:satOff val="0"/>
                <a:lumOff val="0"/>
                <a:alphaOff val="0"/>
              </a:sysClr>
            </a:solidFill>
            <a:latin typeface="Calibri"/>
            <a:ea typeface="+mn-ea"/>
            <a:cs typeface="+mn-cs"/>
          </a:endParaRPr>
        </a:p>
      </dsp:txBody>
      <dsp:txXfrm>
        <a:off x="5965533" y="369248"/>
        <a:ext cx="226808" cy="227419"/>
      </dsp:txXfrm>
    </dsp:sp>
    <dsp:sp modelId="{D5387857-7186-4CB4-8380-0BCF3496866F}">
      <dsp:nvSpPr>
        <dsp:cNvPr id="0" name=""/>
        <dsp:cNvSpPr/>
      </dsp:nvSpPr>
      <dsp:spPr>
        <a:xfrm>
          <a:off x="6424041" y="24450"/>
          <a:ext cx="1528359" cy="917015"/>
        </a:xfrm>
        <a:prstGeom prst="roundRect">
          <a:avLst>
            <a:gd name="adj" fmla="val 10000"/>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i="1" kern="1200" dirty="0" err="1">
              <a:solidFill>
                <a:sysClr val="windowText" lastClr="000000">
                  <a:hueOff val="0"/>
                  <a:satOff val="0"/>
                  <a:lumOff val="0"/>
                  <a:alphaOff val="0"/>
                </a:sysClr>
              </a:solidFill>
              <a:latin typeface="Calibri"/>
              <a:ea typeface="+mn-ea"/>
              <a:cs typeface="+mn-cs"/>
            </a:rPr>
            <a:t>prodhoj</a:t>
          </a:r>
          <a:r>
            <a:rPr lang="en-US" sz="2000" b="1" i="1" kern="1200" dirty="0">
              <a:solidFill>
                <a:sysClr val="windowText" lastClr="000000">
                  <a:hueOff val="0"/>
                  <a:satOff val="0"/>
                  <a:lumOff val="0"/>
                  <a:alphaOff val="0"/>
                </a:sysClr>
              </a:solidFill>
              <a:latin typeface="Calibri"/>
              <a:ea typeface="+mn-ea"/>
              <a:cs typeface="+mn-cs"/>
            </a:rPr>
            <a:t>-</a:t>
          </a:r>
          <a:endParaRPr lang="en-US" sz="2000" b="1" kern="1200" dirty="0">
            <a:solidFill>
              <a:sysClr val="windowText" lastClr="000000">
                <a:hueOff val="0"/>
                <a:satOff val="0"/>
                <a:lumOff val="0"/>
                <a:alphaOff val="0"/>
              </a:sysClr>
            </a:solidFill>
            <a:latin typeface="Calibri"/>
            <a:ea typeface="+mn-ea"/>
            <a:cs typeface="+mn-cs"/>
          </a:endParaRPr>
        </a:p>
      </dsp:txBody>
      <dsp:txXfrm>
        <a:off x="6450899" y="51308"/>
        <a:ext cx="1474643" cy="863299"/>
      </dsp:txXfrm>
    </dsp:sp>
    <dsp:sp modelId="{D7E105F5-08FB-4725-9190-30CF14A3926B}">
      <dsp:nvSpPr>
        <dsp:cNvPr id="0" name=""/>
        <dsp:cNvSpPr/>
      </dsp:nvSpPr>
      <dsp:spPr>
        <a:xfrm>
          <a:off x="8105237" y="293441"/>
          <a:ext cx="324012" cy="379033"/>
        </a:xfrm>
        <a:prstGeom prst="rightArrow">
          <a:avLst>
            <a:gd name="adj1" fmla="val 60000"/>
            <a:gd name="adj2" fmla="val 50000"/>
          </a:avLst>
        </a:prstGeom>
        <a:solidFill>
          <a:srgbClr val="ED7D31">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solidFill>
              <a:sysClr val="windowText" lastClr="000000">
                <a:hueOff val="0"/>
                <a:satOff val="0"/>
                <a:lumOff val="0"/>
                <a:alphaOff val="0"/>
              </a:sysClr>
            </a:solidFill>
            <a:latin typeface="Calibri"/>
            <a:ea typeface="+mn-ea"/>
            <a:cs typeface="+mn-cs"/>
          </a:endParaRPr>
        </a:p>
      </dsp:txBody>
      <dsp:txXfrm>
        <a:off x="8105237" y="369248"/>
        <a:ext cx="226808" cy="227419"/>
      </dsp:txXfrm>
    </dsp:sp>
    <dsp:sp modelId="{24C88A55-69E4-47C2-A012-17844734AFAA}">
      <dsp:nvSpPr>
        <dsp:cNvPr id="0" name=""/>
        <dsp:cNvSpPr/>
      </dsp:nvSpPr>
      <dsp:spPr>
        <a:xfrm>
          <a:off x="8563745" y="24450"/>
          <a:ext cx="1528359" cy="917015"/>
        </a:xfrm>
        <a:prstGeom prst="roundRect">
          <a:avLst>
            <a:gd name="adj" fmla="val 10000"/>
          </a:avLst>
        </a:prstGeom>
        <a:solidFill>
          <a:sysClr val="window" lastClr="FFFFFF">
            <a:hueOff val="0"/>
            <a:satOff val="0"/>
            <a:lumOff val="0"/>
            <a:alphaOff val="0"/>
          </a:sysClr>
        </a:solidFill>
        <a:ln w="12700" cap="flat" cmpd="sng" algn="ctr">
          <a:solidFill>
            <a:srgbClr val="ED7D31">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i="1" kern="1200">
              <a:solidFill>
                <a:sysClr val="windowText" lastClr="000000">
                  <a:hueOff val="0"/>
                  <a:satOff val="0"/>
                  <a:lumOff val="0"/>
                  <a:alphaOff val="0"/>
                </a:sysClr>
              </a:solidFill>
              <a:latin typeface="Calibri"/>
              <a:ea typeface="+mn-ea"/>
              <a:cs typeface="+mn-cs"/>
            </a:rPr>
            <a:t>shtyj-</a:t>
          </a:r>
          <a:endParaRPr lang="en-US" sz="2000" b="1" kern="1200">
            <a:solidFill>
              <a:sysClr val="windowText" lastClr="000000">
                <a:hueOff val="0"/>
                <a:satOff val="0"/>
                <a:lumOff val="0"/>
                <a:alphaOff val="0"/>
              </a:sysClr>
            </a:solidFill>
            <a:latin typeface="Calibri"/>
            <a:ea typeface="+mn-ea"/>
            <a:cs typeface="+mn-cs"/>
          </a:endParaRPr>
        </a:p>
      </dsp:txBody>
      <dsp:txXfrm>
        <a:off x="8590603" y="51308"/>
        <a:ext cx="1474643" cy="86329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1023547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271252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223099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3359021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17A9DC-7E65-46C2-9C1A-AF16128F2816}"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28560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17A9DC-7E65-46C2-9C1A-AF16128F2816}"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119088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B17A9DC-7E65-46C2-9C1A-AF16128F2816}" type="datetimeFigureOut">
              <a:rPr lang="en-US" smtClean="0"/>
              <a:t>5/3/2024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3759336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B17A9DC-7E65-46C2-9C1A-AF16128F2816}" type="datetimeFigureOut">
              <a:rPr lang="en-US" smtClean="0"/>
              <a:t>5/3/2024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558182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7A9DC-7E65-46C2-9C1A-AF16128F2816}" type="datetimeFigureOut">
              <a:rPr lang="en-US" smtClean="0"/>
              <a:t>5/3/2024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3639781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7A9DC-7E65-46C2-9C1A-AF16128F2816}"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3752220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17A9DC-7E65-46C2-9C1A-AF16128F2816}"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F4540-AACE-402E-B870-B4BF3633A4D2}" type="slidenum">
              <a:rPr lang="en-US" smtClean="0"/>
              <a:t>‹#›</a:t>
            </a:fld>
            <a:endParaRPr lang="en-US"/>
          </a:p>
        </p:txBody>
      </p:sp>
    </p:spTree>
    <p:extLst>
      <p:ext uri="{BB962C8B-B14F-4D97-AF65-F5344CB8AC3E}">
        <p14:creationId xmlns:p14="http://schemas.microsoft.com/office/powerpoint/2010/main" val="2977677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7A9DC-7E65-46C2-9C1A-AF16128F2816}" type="datetimeFigureOut">
              <a:rPr lang="en-US" smtClean="0"/>
              <a:t>5/3/2024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F4540-AACE-402E-B870-B4BF3633A4D2}" type="slidenum">
              <a:rPr lang="en-US" smtClean="0"/>
              <a:t>‹#›</a:t>
            </a:fld>
            <a:endParaRPr lang="en-US"/>
          </a:p>
        </p:txBody>
      </p:sp>
    </p:spTree>
    <p:extLst>
      <p:ext uri="{BB962C8B-B14F-4D97-AF65-F5344CB8AC3E}">
        <p14:creationId xmlns:p14="http://schemas.microsoft.com/office/powerpoint/2010/main" val="3005543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800" b="1">
                <a:solidFill>
                  <a:srgbClr val="FFFF00"/>
                </a:solidFill>
                <a:effectLst/>
                <a:latin typeface="Times New Roman" panose="02020603050405020304" pitchFamily="18" charset="0"/>
                <a:ea typeface="Times New Roman" panose="02020603050405020304" pitchFamily="18" charset="0"/>
              </a:rPr>
              <a:t>Prof. dr. Ali Jashari</a:t>
            </a:r>
            <a:endParaRPr lang="en-GB" sz="1800">
              <a:effectLst/>
              <a:latin typeface="Times New Roman" panose="02020603050405020304" pitchFamily="18" charset="0"/>
              <a:ea typeface="Times New Roman" panose="02020603050405020304" pitchFamily="18" charset="0"/>
            </a:endParaRPr>
          </a:p>
          <a:p>
            <a:r>
              <a:rPr lang="it-IT" sz="1800" b="1">
                <a:solidFill>
                  <a:srgbClr val="FFFF00"/>
                </a:solidFill>
                <a:effectLst/>
                <a:latin typeface="Times New Roman" panose="02020603050405020304" pitchFamily="18" charset="0"/>
                <a:ea typeface="Times New Roman" panose="02020603050405020304" pitchFamily="18" charset="0"/>
              </a:rPr>
              <a:t> “Fan S. Noli”</a:t>
            </a:r>
            <a:r>
              <a:rPr lang="it-IT" sz="1800">
                <a:solidFill>
                  <a:srgbClr val="FFFF00"/>
                </a:solidFill>
                <a:effectLst/>
                <a:latin typeface="Times New Roman" panose="02020603050405020304" pitchFamily="18" charset="0"/>
                <a:ea typeface="Times New Roman" panose="02020603050405020304" pitchFamily="18" charset="0"/>
              </a:rPr>
              <a:t> </a:t>
            </a:r>
            <a:r>
              <a:rPr lang="it-IT" sz="1800" b="1">
                <a:solidFill>
                  <a:srgbClr val="FFFF00"/>
                </a:solidFill>
                <a:effectLst/>
                <a:latin typeface="Times New Roman" panose="02020603050405020304" pitchFamily="18" charset="0"/>
                <a:ea typeface="Times New Roman" panose="02020603050405020304" pitchFamily="18" charset="0"/>
              </a:rPr>
              <a:t>University, Korçë</a:t>
            </a:r>
            <a:endParaRPr lang="en-GB" sz="1800">
              <a:effectLst/>
              <a:latin typeface="Times New Roman" panose="02020603050405020304" pitchFamily="18" charset="0"/>
              <a:ea typeface="Times New Roman" panose="02020603050405020304" pitchFamily="18" charset="0"/>
            </a:endParaRPr>
          </a:p>
        </p:txBody>
      </p:sp>
      <p:sp useBgFill="1">
        <p:nvSpPr>
          <p:cNvPr id="11" name="Rounded Rectangle 10"/>
          <p:cNvSpPr/>
          <p:nvPr/>
        </p:nvSpPr>
        <p:spPr>
          <a:xfrm>
            <a:off x="114299" y="785813"/>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766768" y="779212"/>
            <a:ext cx="588187" cy="4121401"/>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ounded Rectangle 12"/>
          <p:cNvSpPr/>
          <p:nvPr/>
        </p:nvSpPr>
        <p:spPr>
          <a:xfrm>
            <a:off x="1433505" y="1287383"/>
            <a:ext cx="588208" cy="4637168"/>
          </a:xfrm>
          <a:prstGeom prst="roundRect">
            <a:avLst>
              <a:gd name="adj" fmla="val 50000"/>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ounded Rectangle 13"/>
          <p:cNvSpPr/>
          <p:nvPr/>
        </p:nvSpPr>
        <p:spPr>
          <a:xfrm>
            <a:off x="2112178" y="1180918"/>
            <a:ext cx="588187" cy="4348527"/>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ounded Rectangle 14"/>
          <p:cNvSpPr/>
          <p:nvPr/>
        </p:nvSpPr>
        <p:spPr>
          <a:xfrm>
            <a:off x="2790830" y="1810938"/>
            <a:ext cx="588187" cy="3236120"/>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7"/>
          <p:cNvSpPr>
            <a:spLocks noGrp="1"/>
          </p:cNvSpPr>
          <p:nvPr>
            <p:ph type="title"/>
          </p:nvPr>
        </p:nvSpPr>
        <p:spPr>
          <a:xfrm>
            <a:off x="3509976" y="2604377"/>
            <a:ext cx="8551065" cy="792175"/>
          </a:xfrm>
        </p:spPr>
        <p:txBody>
          <a:bodyPr>
            <a:noAutofit/>
            <a:scene3d>
              <a:camera prst="orthographicFront"/>
              <a:lightRig rig="soft" dir="t"/>
            </a:scene3d>
            <a:sp3d extrusionH="57150" contourW="12700" prstMaterial="dkEdge">
              <a:bevelT h="25400" prst="softRound"/>
              <a:bevelB w="38100" h="38100" prst="angle"/>
              <a:extrusionClr>
                <a:schemeClr val="bg1"/>
              </a:extrusionClr>
              <a:contourClr>
                <a:schemeClr val="tx1"/>
              </a:contourClr>
            </a:sp3d>
          </a:bodyPr>
          <a:lstStyle/>
          <a:p>
            <a:pPr indent="457200" algn="ctr"/>
            <a:r>
              <a:rPr lang="en-US" sz="4000" b="1" dirty="0">
                <a:solidFill>
                  <a:srgbClr val="FFFF00"/>
                </a:solidFill>
                <a:effectLst>
                  <a:glow rad="76200">
                    <a:schemeClr val="accent1">
                      <a:alpha val="20000"/>
                    </a:schemeClr>
                  </a:glow>
                  <a:innerShdw blurRad="749300" dir="15420000">
                    <a:prstClr val="black">
                      <a:alpha val="0"/>
                    </a:prstClr>
                  </a:innerShdw>
                  <a:reflection blurRad="533400" stA="86000" endPos="66000" dist="304800" dir="5400000" sy="-100000" algn="bl" rotWithShape="0"/>
                </a:effectLst>
                <a:latin typeface="Berlin Sans FB Demi" panose="020E0802020502020306" pitchFamily="34" charset="0"/>
              </a:rPr>
              <a:t>"</a:t>
            </a:r>
            <a:r>
              <a:rPr lang="en-US" sz="3600" b="1" dirty="0">
                <a:solidFill>
                  <a:srgbClr val="FFFF00"/>
                </a:solidFill>
                <a:latin typeface="Arial Black" panose="020B0A04020102020204" pitchFamily="34" charset="0"/>
              </a:rPr>
              <a:t>INTERLANGUAGE IDIOM IN WRITTEN ALBANIAN DISCOURSE</a:t>
            </a:r>
            <a:br>
              <a:rPr lang="en-GB" sz="3600" b="1" dirty="0">
                <a:solidFill>
                  <a:srgbClr val="FFFF00"/>
                </a:solidFill>
                <a:latin typeface="Arial Black" panose="020B0A04020102020204" pitchFamily="34" charset="0"/>
              </a:rPr>
            </a:br>
            <a:r>
              <a:rPr lang="en-US" sz="3600" b="1" dirty="0">
                <a:solidFill>
                  <a:srgbClr val="FFFF00"/>
                </a:solidFill>
                <a:latin typeface="Arial Black" panose="020B0A04020102020204" pitchFamily="34" charset="0"/>
              </a:rPr>
              <a:t>AND OTHER INDO-EUROPEAN LANGUAGES"</a:t>
            </a:r>
            <a:endParaRPr lang="en-US" sz="4000" b="1" dirty="0">
              <a:solidFill>
                <a:srgbClr val="FFFF00"/>
              </a:solidFill>
              <a:effectLst>
                <a:glow rad="76200">
                  <a:schemeClr val="accent1">
                    <a:alpha val="20000"/>
                  </a:schemeClr>
                </a:glow>
                <a:innerShdw blurRad="749300" dir="15420000">
                  <a:prstClr val="black">
                    <a:alpha val="0"/>
                  </a:prstClr>
                </a:innerShdw>
                <a:reflection blurRad="533400" stA="86000" endPos="66000" dist="304800" dir="5400000" sy="-100000" algn="bl" rotWithShape="0"/>
              </a:effectLst>
              <a:latin typeface="Arial Black" panose="020B0A04020102020204" pitchFamily="34" charset="0"/>
            </a:endParaRPr>
          </a:p>
        </p:txBody>
      </p:sp>
      <p:sp>
        <p:nvSpPr>
          <p:cNvPr id="3" name="TextBox 2">
            <a:extLst>
              <a:ext uri="{FF2B5EF4-FFF2-40B4-BE49-F238E27FC236}">
                <a16:creationId xmlns:a16="http://schemas.microsoft.com/office/drawing/2014/main" id="{447AEA1E-3C81-9EDA-93F0-50C564DBFB05}"/>
              </a:ext>
            </a:extLst>
          </p:cNvPr>
          <p:cNvSpPr txBox="1"/>
          <p:nvPr/>
        </p:nvSpPr>
        <p:spPr>
          <a:xfrm>
            <a:off x="5609716" y="5278877"/>
            <a:ext cx="6467985" cy="830997"/>
          </a:xfrm>
          <a:prstGeom prst="rect">
            <a:avLst/>
          </a:prstGeom>
          <a:noFill/>
        </p:spPr>
        <p:txBody>
          <a:bodyPr wrap="square">
            <a:spAutoFit/>
          </a:bodyPr>
          <a:lstStyle/>
          <a:p>
            <a:pPr algn="just"/>
            <a:r>
              <a:rPr lang="it-IT" sz="2400" dirty="0">
                <a:solidFill>
                  <a:srgbClr val="FFFF00"/>
                </a:solidFill>
                <a:effectLst/>
                <a:latin typeface="Arial Black" panose="020B0A04020102020204" pitchFamily="34" charset="0"/>
                <a:ea typeface="Times New Roman" panose="02020603050405020304" pitchFamily="18" charset="0"/>
              </a:rPr>
              <a:t>PROF. DR. ALI JASHARI</a:t>
            </a:r>
            <a:endParaRPr lang="en-GB" sz="2400" dirty="0">
              <a:solidFill>
                <a:srgbClr val="FFFF00"/>
              </a:solidFill>
              <a:effectLst/>
              <a:latin typeface="Arial Black" panose="020B0A04020102020204" pitchFamily="34" charset="0"/>
              <a:ea typeface="Times New Roman" panose="02020603050405020304" pitchFamily="18" charset="0"/>
            </a:endParaRPr>
          </a:p>
          <a:p>
            <a:r>
              <a:rPr lang="it-IT" sz="2400" dirty="0">
                <a:solidFill>
                  <a:srgbClr val="FFFF00"/>
                </a:solidFill>
                <a:effectLst/>
                <a:latin typeface="Arial Black" panose="020B0A04020102020204" pitchFamily="34" charset="0"/>
                <a:ea typeface="Times New Roman" panose="02020603050405020304" pitchFamily="18" charset="0"/>
              </a:rPr>
              <a:t> “FAN S. NOLI” UNIVERSITY, KORÇË</a:t>
            </a:r>
            <a:endParaRPr lang="en-GB" sz="2400" dirty="0">
              <a:solidFill>
                <a:srgbClr val="FFFF00"/>
              </a:solidFill>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267063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BE89932-0303-0112-3F26-E7239AF9ED3E}"/>
              </a:ext>
            </a:extLst>
          </p:cNvPr>
          <p:cNvSpPr txBox="1"/>
          <p:nvPr/>
        </p:nvSpPr>
        <p:spPr>
          <a:xfrm>
            <a:off x="119129" y="207933"/>
            <a:ext cx="11935495" cy="1200329"/>
          </a:xfrm>
          <a:prstGeom prst="rect">
            <a:avLst/>
          </a:prstGeom>
          <a:noFill/>
        </p:spPr>
        <p:txBody>
          <a:bodyPr wrap="square">
            <a:spAutoFit/>
          </a:bodyPr>
          <a:lstStyle/>
          <a:p>
            <a:pPr algn="just"/>
            <a:r>
              <a:rPr lang="en-US" sz="1800" b="1" kern="0" dirty="0">
                <a:solidFill>
                  <a:schemeClr val="bg1"/>
                </a:solidFill>
                <a:effectLst/>
                <a:latin typeface="Arial Black" panose="020B0A04020102020204" pitchFamily="34" charset="0"/>
                <a:ea typeface="Times New Roman" panose="02020603050405020304" pitchFamily="18" charset="0"/>
              </a:rPr>
              <a:t>Another phenomenon is the actualization of </a:t>
            </a:r>
            <a:r>
              <a:rPr lang="en-US" sz="1800" b="1" kern="0" dirty="0" err="1">
                <a:solidFill>
                  <a:schemeClr val="bg1"/>
                </a:solidFill>
                <a:effectLst/>
                <a:latin typeface="Arial Black" panose="020B0A04020102020204" pitchFamily="34" charset="0"/>
                <a:ea typeface="Times New Roman" panose="02020603050405020304" pitchFamily="18" charset="0"/>
              </a:rPr>
              <a:t>INd</a:t>
            </a:r>
            <a:r>
              <a:rPr lang="en-US" sz="1800" b="1" kern="0" dirty="0">
                <a:solidFill>
                  <a:schemeClr val="bg1"/>
                </a:solidFill>
                <a:effectLst/>
                <a:latin typeface="Arial Black" panose="020B0A04020102020204" pitchFamily="34" charset="0"/>
                <a:ea typeface="Times New Roman" panose="02020603050405020304" pitchFamily="18" charset="0"/>
              </a:rPr>
              <a:t>, that is, the introduction of other words into their structure to connect them more closely with the concrete situation of the discourse, events, characters or the issue that is being written about, with the time or the place that is being discussed in the given context. </a:t>
            </a:r>
            <a:endParaRPr lang="en-GB" b="1" dirty="0">
              <a:solidFill>
                <a:schemeClr val="bg1"/>
              </a:solidFill>
              <a:latin typeface="Arial Black" panose="020B0A04020102020204" pitchFamily="34" charset="0"/>
            </a:endParaRPr>
          </a:p>
        </p:txBody>
      </p:sp>
      <p:sp>
        <p:nvSpPr>
          <p:cNvPr id="5" name="TextBox 4">
            <a:extLst>
              <a:ext uri="{FF2B5EF4-FFF2-40B4-BE49-F238E27FC236}">
                <a16:creationId xmlns:a16="http://schemas.microsoft.com/office/drawing/2014/main" id="{344730D5-65CE-0A82-2AF4-E7C4F0A2C3AA}"/>
              </a:ext>
            </a:extLst>
          </p:cNvPr>
          <p:cNvSpPr txBox="1"/>
          <p:nvPr/>
        </p:nvSpPr>
        <p:spPr>
          <a:xfrm>
            <a:off x="119128" y="1708424"/>
            <a:ext cx="11935495" cy="646331"/>
          </a:xfrm>
          <a:prstGeom prst="rect">
            <a:avLst/>
          </a:prstGeom>
          <a:noFill/>
        </p:spPr>
        <p:txBody>
          <a:bodyPr wrap="square">
            <a:spAutoFit/>
          </a:bodyPr>
          <a:lstStyle/>
          <a:p>
            <a:r>
              <a:rPr lang="en-US" sz="1800" b="1" kern="0" dirty="0">
                <a:solidFill>
                  <a:schemeClr val="bg1"/>
                </a:solidFill>
                <a:effectLst/>
                <a:latin typeface="Arial Black" panose="020B0A04020102020204" pitchFamily="34" charset="0"/>
                <a:ea typeface="Times New Roman" panose="02020603050405020304" pitchFamily="18" charset="0"/>
              </a:rPr>
              <a:t>In other words, through the actualization, the aim is  to establish close connections between the meaning of </a:t>
            </a:r>
            <a:r>
              <a:rPr lang="en-US" sz="1800" b="1" kern="0" dirty="0" err="1">
                <a:solidFill>
                  <a:schemeClr val="bg1"/>
                </a:solidFill>
                <a:effectLst/>
                <a:latin typeface="Arial Black" panose="020B0A04020102020204" pitchFamily="34" charset="0"/>
                <a:ea typeface="Times New Roman" panose="02020603050405020304" pitchFamily="18" charset="0"/>
              </a:rPr>
              <a:t>INd</a:t>
            </a:r>
            <a:r>
              <a:rPr lang="en-US" sz="1800" b="1" kern="0" dirty="0">
                <a:solidFill>
                  <a:schemeClr val="bg1"/>
                </a:solidFill>
                <a:effectLst/>
                <a:latin typeface="Arial Black" panose="020B0A04020102020204" pitchFamily="34" charset="0"/>
                <a:ea typeface="Times New Roman" panose="02020603050405020304" pitchFamily="18" charset="0"/>
              </a:rPr>
              <a:t> and the specific situation of the written discourse. </a:t>
            </a:r>
            <a:endParaRPr lang="en-GB" b="1" dirty="0">
              <a:solidFill>
                <a:schemeClr val="bg1"/>
              </a:solidFill>
              <a:latin typeface="Arial Black" panose="020B0A04020102020204" pitchFamily="34" charset="0"/>
            </a:endParaRPr>
          </a:p>
        </p:txBody>
      </p:sp>
      <p:sp>
        <p:nvSpPr>
          <p:cNvPr id="7" name="TextBox 6">
            <a:extLst>
              <a:ext uri="{FF2B5EF4-FFF2-40B4-BE49-F238E27FC236}">
                <a16:creationId xmlns:a16="http://schemas.microsoft.com/office/drawing/2014/main" id="{0F0B993A-A8BD-5C36-C0E0-56A4B35FC80E}"/>
              </a:ext>
            </a:extLst>
          </p:cNvPr>
          <p:cNvSpPr txBox="1"/>
          <p:nvPr/>
        </p:nvSpPr>
        <p:spPr>
          <a:xfrm>
            <a:off x="119129" y="2654917"/>
            <a:ext cx="11935494" cy="646331"/>
          </a:xfrm>
          <a:prstGeom prst="rect">
            <a:avLst/>
          </a:prstGeom>
          <a:noFill/>
        </p:spPr>
        <p:txBody>
          <a:bodyPr wrap="square">
            <a:spAutoFit/>
          </a:bodyPr>
          <a:lstStyle/>
          <a:p>
            <a:pPr algn="just"/>
            <a:r>
              <a:rPr lang="en-US" sz="1800" b="1" kern="0" dirty="0">
                <a:solidFill>
                  <a:schemeClr val="bg1"/>
                </a:solidFill>
                <a:effectLst/>
                <a:latin typeface="Arial Black" panose="020B0A04020102020204" pitchFamily="34" charset="0"/>
                <a:ea typeface="Times New Roman" panose="02020603050405020304" pitchFamily="18" charset="0"/>
              </a:rPr>
              <a:t>The  actualization  can occur in all positions of the elements so actualizers are placed before, in the middle, and after the </a:t>
            </a:r>
            <a:r>
              <a:rPr lang="en-US" sz="1800" b="1" kern="0" dirty="0" err="1">
                <a:solidFill>
                  <a:schemeClr val="bg1"/>
                </a:solidFill>
                <a:effectLst/>
                <a:latin typeface="Arial Black" panose="020B0A04020102020204" pitchFamily="34" charset="0"/>
                <a:ea typeface="Times New Roman" panose="02020603050405020304" pitchFamily="18" charset="0"/>
              </a:rPr>
              <a:t>INd</a:t>
            </a:r>
            <a:r>
              <a:rPr lang="en-US" sz="1800" b="1" kern="0" dirty="0">
                <a:solidFill>
                  <a:schemeClr val="bg1"/>
                </a:solidFill>
                <a:effectLst/>
                <a:latin typeface="Arial Black" panose="020B0A04020102020204" pitchFamily="34" charset="0"/>
                <a:ea typeface="Times New Roman" panose="02020603050405020304" pitchFamily="18" charset="0"/>
              </a:rPr>
              <a:t> elements, for example: </a:t>
            </a:r>
            <a:endParaRPr lang="en-GB" b="1" dirty="0">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id="{23226CD9-2B66-ED36-E439-AEAAE3AFFB1B}"/>
              </a:ext>
            </a:extLst>
          </p:cNvPr>
          <p:cNvSpPr txBox="1"/>
          <p:nvPr/>
        </p:nvSpPr>
        <p:spPr>
          <a:xfrm>
            <a:off x="119128" y="3486799"/>
            <a:ext cx="11806709" cy="2957733"/>
          </a:xfrm>
          <a:prstGeom prst="rect">
            <a:avLst/>
          </a:prstGeom>
          <a:noFill/>
        </p:spPr>
        <p:txBody>
          <a:bodyPr wrap="square">
            <a:spAutoFit/>
          </a:bodyPr>
          <a:lstStyle/>
          <a:p>
            <a:pPr marL="285750" indent="-285750" algn="just">
              <a:lnSpc>
                <a:spcPct val="150000"/>
              </a:lnSpc>
              <a:buFont typeface="Wingdings" panose="05000000000000000000" pitchFamily="2" charset="2"/>
              <a:buChar char="q"/>
            </a:pPr>
            <a:r>
              <a:rPr lang="sq-AL" b="1" dirty="0">
                <a:solidFill>
                  <a:srgbClr val="FFFF00"/>
                </a:solidFill>
                <a:latin typeface="Arial Black" panose="020B0A04020102020204" pitchFamily="34" charset="0"/>
              </a:rPr>
              <a:t>akulli i heshtjes u thye (</a:t>
            </a:r>
            <a:r>
              <a:rPr lang="sq-AL" b="1" i="1" dirty="0">
                <a:solidFill>
                  <a:schemeClr val="bg1"/>
                </a:solidFill>
                <a:latin typeface="Arial Black" panose="020B0A04020102020204" pitchFamily="34" charset="0"/>
              </a:rPr>
              <a:t>the ice of silence broke</a:t>
            </a:r>
            <a:r>
              <a:rPr lang="sq-AL" b="1" dirty="0">
                <a:solidFill>
                  <a:srgbClr val="FFFF00"/>
                </a:solidFill>
                <a:latin typeface="Arial Black" panose="020B0A04020102020204" pitchFamily="34" charset="0"/>
              </a:rPr>
              <a:t>);  u thye akulli diplomatik (</a:t>
            </a:r>
            <a:r>
              <a:rPr lang="sq-AL" b="1" i="1" dirty="0">
                <a:solidFill>
                  <a:schemeClr val="bg1"/>
                </a:solidFill>
                <a:latin typeface="Arial Black" panose="020B0A04020102020204" pitchFamily="34" charset="0"/>
              </a:rPr>
              <a:t>diplomatic ice broke</a:t>
            </a:r>
            <a:r>
              <a:rPr lang="sq-AL" b="1" dirty="0">
                <a:solidFill>
                  <a:srgbClr val="FFFF00"/>
                </a:solidFill>
                <a:latin typeface="Arial Black" panose="020B0A04020102020204" pitchFamily="34" charset="0"/>
              </a:rPr>
              <a:t>); </a:t>
            </a:r>
            <a:r>
              <a:rPr lang="sq-AL" sz="1800" kern="0" dirty="0">
                <a:solidFill>
                  <a:srgbClr val="FFFF00"/>
                </a:solidFill>
                <a:effectLst/>
                <a:latin typeface="Arial Black" panose="020B0A04020102020204" pitchFamily="34" charset="0"/>
                <a:ea typeface="Times New Roman" panose="02020603050405020304" pitchFamily="18" charset="0"/>
              </a:rPr>
              <a:t>kolona e pestë </a:t>
            </a:r>
            <a:r>
              <a:rPr lang="sq-AL" sz="1800" i="1" kern="0" dirty="0">
                <a:solidFill>
                  <a:srgbClr val="FFFF00"/>
                </a:solidFill>
                <a:effectLst/>
                <a:latin typeface="Arial Black" panose="020B0A04020102020204" pitchFamily="34" charset="0"/>
                <a:ea typeface="Times New Roman" panose="02020603050405020304" pitchFamily="18" charset="0"/>
              </a:rPr>
              <a:t>shqiptare (</a:t>
            </a:r>
            <a:r>
              <a:rPr lang="sq-AL" sz="1800" b="1" i="1" kern="0" dirty="0">
                <a:solidFill>
                  <a:schemeClr val="bg1"/>
                </a:solidFill>
                <a:effectLst/>
                <a:latin typeface="Arial Black" panose="020B0A04020102020204" pitchFamily="34" charset="0"/>
                <a:ea typeface="Times New Roman" panose="02020603050405020304" pitchFamily="18" charset="0"/>
              </a:rPr>
              <a:t>the fifth Albanian column</a:t>
            </a:r>
            <a:r>
              <a:rPr lang="sq-AL" sz="1800" i="1" kern="0" dirty="0">
                <a:solidFill>
                  <a:srgbClr val="FFFF00"/>
                </a:solidFill>
                <a:effectLst/>
                <a:latin typeface="Arial Black" panose="020B0A04020102020204" pitchFamily="34" charset="0"/>
                <a:ea typeface="Times New Roman" panose="02020603050405020304" pitchFamily="18" charset="0"/>
              </a:rPr>
              <a:t>)</a:t>
            </a:r>
            <a:endParaRPr lang="sq-AL" i="1" kern="0" dirty="0">
              <a:solidFill>
                <a:srgbClr val="FFFF00"/>
              </a:solidFill>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q"/>
            </a:pPr>
            <a:endParaRPr lang="sq-AL" b="1" i="1" kern="0" dirty="0">
              <a:solidFill>
                <a:srgbClr val="FFFF00"/>
              </a:solidFill>
              <a:latin typeface="Arial Black" panose="020B0A04020102020204" pitchFamily="34" charset="0"/>
            </a:endParaRPr>
          </a:p>
          <a:p>
            <a:pPr marL="285750" indent="-285750" algn="just">
              <a:lnSpc>
                <a:spcPct val="150000"/>
              </a:lnSpc>
              <a:buFont typeface="Wingdings" panose="05000000000000000000" pitchFamily="2" charset="2"/>
              <a:buChar char="q"/>
            </a:pPr>
            <a:r>
              <a:rPr lang="sq-AL" b="1" dirty="0">
                <a:solidFill>
                  <a:srgbClr val="FFFF00"/>
                </a:solidFill>
                <a:latin typeface="Arial Black" panose="020B0A04020102020204" pitchFamily="34" charset="0"/>
              </a:rPr>
              <a:t>turbullon ujërat e kulluara (</a:t>
            </a:r>
            <a:r>
              <a:rPr lang="sq-AL" b="1" i="1" dirty="0">
                <a:solidFill>
                  <a:schemeClr val="bg1"/>
                </a:solidFill>
                <a:latin typeface="Arial Black" panose="020B0A04020102020204" pitchFamily="34" charset="0"/>
              </a:rPr>
              <a:t>blur the strained water </a:t>
            </a:r>
            <a:r>
              <a:rPr lang="sq-AL" b="1" dirty="0">
                <a:solidFill>
                  <a:srgbClr val="FFFF00"/>
                </a:solidFill>
                <a:latin typeface="Arial Black" panose="020B0A04020102020204" pitchFamily="34" charset="0"/>
              </a:rPr>
              <a:t>etc.; mund të peshkojë mirë e rehat në ujë të turbullt (</a:t>
            </a:r>
            <a:r>
              <a:rPr lang="sq-AL" b="1" i="1" dirty="0">
                <a:solidFill>
                  <a:schemeClr val="bg1"/>
                </a:solidFill>
                <a:latin typeface="Arial Black" panose="020B0A04020102020204" pitchFamily="34" charset="0"/>
              </a:rPr>
              <a:t>can fish well and comfortably in troubled waters</a:t>
            </a:r>
            <a:r>
              <a:rPr lang="sq-AL" b="1" dirty="0">
                <a:solidFill>
                  <a:srgbClr val="FFFF00"/>
                </a:solidFill>
                <a:latin typeface="Arial Black" panose="020B0A04020102020204" pitchFamily="34" charset="0"/>
              </a:rPr>
              <a:t>); …janë mësuar të peshkojnë në ujëra të turbullta të dallaveres e të kompromisit (...</a:t>
            </a:r>
            <a:r>
              <a:rPr lang="sq-AL" b="1" i="1" dirty="0">
                <a:solidFill>
                  <a:schemeClr val="bg1"/>
                </a:solidFill>
                <a:latin typeface="Arial Black" panose="020B0A04020102020204" pitchFamily="34" charset="0"/>
              </a:rPr>
              <a:t>are used to fishing in the turbid waters of deceit and compromise</a:t>
            </a:r>
            <a:r>
              <a:rPr lang="sq-AL" b="1" dirty="0">
                <a:solidFill>
                  <a:srgbClr val="FFFF00"/>
                </a:solidFill>
                <a:latin typeface="Arial Black" panose="020B0A04020102020204" pitchFamily="34" charset="0"/>
              </a:rPr>
              <a:t>); </a:t>
            </a:r>
          </a:p>
        </p:txBody>
      </p:sp>
    </p:spTree>
    <p:extLst>
      <p:ext uri="{BB962C8B-B14F-4D97-AF65-F5344CB8AC3E}">
        <p14:creationId xmlns:p14="http://schemas.microsoft.com/office/powerpoint/2010/main" val="1066173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294FDE1-1426-D34C-01DB-39ED20F143B2}"/>
              </a:ext>
            </a:extLst>
          </p:cNvPr>
          <p:cNvSpPr txBox="1"/>
          <p:nvPr/>
        </p:nvSpPr>
        <p:spPr>
          <a:xfrm>
            <a:off x="107324" y="194884"/>
            <a:ext cx="11977352" cy="646331"/>
          </a:xfrm>
          <a:prstGeom prst="rect">
            <a:avLst/>
          </a:prstGeom>
          <a:noFill/>
        </p:spPr>
        <p:txBody>
          <a:bodyPr wrap="square">
            <a:spAutoFit/>
          </a:bodyPr>
          <a:lstStyle/>
          <a:p>
            <a:pPr algn="just"/>
            <a:r>
              <a:rPr lang="en-US" b="1" dirty="0">
                <a:solidFill>
                  <a:schemeClr val="bg1"/>
                </a:solidFill>
                <a:latin typeface="Arial Black" panose="020B0A04020102020204" pitchFamily="34" charset="0"/>
              </a:rPr>
              <a:t>The contamination of </a:t>
            </a:r>
            <a:r>
              <a:rPr lang="en-US" b="1" dirty="0" err="1">
                <a:solidFill>
                  <a:schemeClr val="bg1"/>
                </a:solidFill>
                <a:latin typeface="Arial Black" panose="020B0A04020102020204" pitchFamily="34" charset="0"/>
              </a:rPr>
              <a:t>INd</a:t>
            </a:r>
            <a:r>
              <a:rPr lang="en-US" b="1" dirty="0">
                <a:solidFill>
                  <a:schemeClr val="bg1"/>
                </a:solidFill>
                <a:latin typeface="Arial Black" panose="020B0A04020102020204" pitchFamily="34" charset="0"/>
              </a:rPr>
              <a:t>-s is also a well-developed phenomenon that involves innovations in their usage in written discourse. </a:t>
            </a:r>
            <a:endParaRPr lang="en-GB" b="1" dirty="0">
              <a:solidFill>
                <a:schemeClr val="bg1"/>
              </a:solidFill>
              <a:latin typeface="Arial Black" panose="020B0A04020102020204" pitchFamily="34" charset="0"/>
            </a:endParaRPr>
          </a:p>
        </p:txBody>
      </p:sp>
      <p:sp>
        <p:nvSpPr>
          <p:cNvPr id="5" name="TextBox 4">
            <a:extLst>
              <a:ext uri="{FF2B5EF4-FFF2-40B4-BE49-F238E27FC236}">
                <a16:creationId xmlns:a16="http://schemas.microsoft.com/office/drawing/2014/main" id="{2424E9BD-8C98-65C4-2778-0AC58DDAEA28}"/>
              </a:ext>
            </a:extLst>
          </p:cNvPr>
          <p:cNvSpPr txBox="1"/>
          <p:nvPr/>
        </p:nvSpPr>
        <p:spPr>
          <a:xfrm>
            <a:off x="53662" y="1469292"/>
            <a:ext cx="12084675" cy="923330"/>
          </a:xfrm>
          <a:prstGeom prst="rect">
            <a:avLst/>
          </a:prstGeom>
          <a:noFill/>
        </p:spPr>
        <p:txBody>
          <a:bodyPr wrap="square">
            <a:spAutoFit/>
          </a:bodyPr>
          <a:lstStyle/>
          <a:p>
            <a:pPr algn="just"/>
            <a:r>
              <a:rPr lang="en-US" b="1" dirty="0">
                <a:solidFill>
                  <a:schemeClr val="bg1"/>
                </a:solidFill>
                <a:latin typeface="Arial Black" panose="020B0A04020102020204" pitchFamily="34" charset="0"/>
              </a:rPr>
              <a:t>Under this term it is perceived any kind of fusion, intermingling or mutual exchange of constituents of two or more </a:t>
            </a:r>
            <a:r>
              <a:rPr lang="en-US" b="1" dirty="0" err="1">
                <a:solidFill>
                  <a:schemeClr val="bg1"/>
                </a:solidFill>
                <a:latin typeface="Arial Black" panose="020B0A04020102020204" pitchFamily="34" charset="0"/>
              </a:rPr>
              <a:t>INd</a:t>
            </a:r>
            <a:r>
              <a:rPr lang="en-US" b="1" dirty="0">
                <a:solidFill>
                  <a:schemeClr val="bg1"/>
                </a:solidFill>
                <a:latin typeface="Arial Black" panose="020B0A04020102020204" pitchFamily="34" charset="0"/>
              </a:rPr>
              <a:t>, usually with similar meanings or with common constituents which is done for reasons of the deformation of the phrase or other stylistic purposes</a:t>
            </a:r>
            <a:endParaRPr lang="en-GB" b="1" dirty="0">
              <a:solidFill>
                <a:schemeClr val="bg1"/>
              </a:solidFill>
              <a:latin typeface="Arial Black" panose="020B0A04020102020204" pitchFamily="34" charset="0"/>
            </a:endParaRPr>
          </a:p>
        </p:txBody>
      </p:sp>
      <p:sp>
        <p:nvSpPr>
          <p:cNvPr id="7" name="TextBox 6">
            <a:extLst>
              <a:ext uri="{FF2B5EF4-FFF2-40B4-BE49-F238E27FC236}">
                <a16:creationId xmlns:a16="http://schemas.microsoft.com/office/drawing/2014/main" id="{540238CF-8B20-80B7-85ED-D5E9D8B754B9}"/>
              </a:ext>
            </a:extLst>
          </p:cNvPr>
          <p:cNvSpPr txBox="1"/>
          <p:nvPr/>
        </p:nvSpPr>
        <p:spPr>
          <a:xfrm>
            <a:off x="80492" y="3174898"/>
            <a:ext cx="11977352" cy="923330"/>
          </a:xfrm>
          <a:prstGeom prst="rect">
            <a:avLst/>
          </a:prstGeom>
          <a:noFill/>
        </p:spPr>
        <p:txBody>
          <a:bodyPr wrap="square">
            <a:spAutoFit/>
          </a:bodyPr>
          <a:lstStyle/>
          <a:p>
            <a:pPr marL="285750" indent="-285750" algn="just">
              <a:buFont typeface="Wingdings" panose="05000000000000000000" pitchFamily="2" charset="2"/>
              <a:buChar char="q"/>
            </a:pPr>
            <a:r>
              <a:rPr lang="en-GB" sz="1800" b="1" kern="0" dirty="0" err="1">
                <a:solidFill>
                  <a:srgbClr val="FFFF00"/>
                </a:solidFill>
                <a:effectLst/>
                <a:latin typeface="Arial Black" panose="020B0A04020102020204" pitchFamily="34" charset="0"/>
                <a:ea typeface="Times New Roman" panose="02020603050405020304" pitchFamily="18" charset="0"/>
              </a:rPr>
              <a:t>humbasin</a:t>
            </a:r>
            <a:r>
              <a:rPr lang="bg-BG" sz="1800" b="1" kern="0" dirty="0">
                <a:solidFill>
                  <a:srgbClr val="FFFF00"/>
                </a:solidFill>
                <a:effectLst/>
                <a:latin typeface="Arial Black" panose="020B0A04020102020204" pitchFamily="34" charset="0"/>
                <a:ea typeface="Times New Roman" panose="02020603050405020304" pitchFamily="18" charset="0"/>
              </a:rPr>
              <a:t> ç</a:t>
            </a:r>
            <a:r>
              <a:rPr lang="en-GB" sz="1800" b="1" kern="0" dirty="0">
                <a:solidFill>
                  <a:srgbClr val="FFFF00"/>
                </a:solidFill>
                <a:effectLst/>
                <a:latin typeface="Arial Black" panose="020B0A04020102020204" pitchFamily="34" charset="0"/>
                <a:ea typeface="Times New Roman" panose="02020603050405020304" pitchFamily="18" charset="0"/>
              </a:rPr>
              <a:t>do </a:t>
            </a:r>
            <a:r>
              <a:rPr lang="en-GB" sz="1800" b="1" kern="0" dirty="0" err="1">
                <a:solidFill>
                  <a:srgbClr val="FFFF00"/>
                </a:solidFill>
                <a:effectLst/>
                <a:latin typeface="Arial Black" panose="020B0A04020102020204" pitchFamily="34" charset="0"/>
                <a:ea typeface="Times New Roman" panose="02020603050405020304" pitchFamily="18" charset="0"/>
              </a:rPr>
              <a:t>logjik</a:t>
            </a:r>
            <a:r>
              <a:rPr lang="bg-BG" sz="1800" b="1" kern="0" dirty="0">
                <a:solidFill>
                  <a:srgbClr val="FFFF00"/>
                </a:solidFill>
                <a:effectLst/>
                <a:latin typeface="Arial Black" panose="020B0A04020102020204" pitchFamily="34" charset="0"/>
                <a:ea typeface="Times New Roman" panose="02020603050405020304" pitchFamily="18" charset="0"/>
              </a:rPr>
              <a:t>ë </a:t>
            </a:r>
            <a:r>
              <a:rPr lang="en-GB" sz="1800" b="1" kern="0" dirty="0" err="1">
                <a:solidFill>
                  <a:srgbClr val="FFFF00"/>
                </a:solidFill>
                <a:effectLst/>
                <a:latin typeface="Arial Black" panose="020B0A04020102020204" pitchFamily="34" charset="0"/>
                <a:ea typeface="Times New Roman" panose="02020603050405020304" pitchFamily="18" charset="0"/>
              </a:rPr>
              <a:t>kur</a:t>
            </a:r>
            <a:r>
              <a:rPr lang="en-GB" sz="1800" b="1" kern="0" dirty="0">
                <a:solidFill>
                  <a:srgbClr val="FFFF00"/>
                </a:solidFill>
                <a:effectLst/>
                <a:latin typeface="Arial Black" panose="020B0A04020102020204" pitchFamily="34" charset="0"/>
                <a:ea typeface="Times New Roman" panose="02020603050405020304" pitchFamily="18" charset="0"/>
              </a:rPr>
              <a:t> </a:t>
            </a:r>
            <a:r>
              <a:rPr lang="en-GB" sz="1800" b="1" kern="0" dirty="0" err="1">
                <a:solidFill>
                  <a:srgbClr val="FFFF00"/>
                </a:solidFill>
                <a:effectLst/>
                <a:latin typeface="Arial Black" panose="020B0A04020102020204" pitchFamily="34" charset="0"/>
                <a:ea typeface="Times New Roman" panose="02020603050405020304" pitchFamily="18" charset="0"/>
              </a:rPr>
              <a:t>shohin</a:t>
            </a:r>
            <a:r>
              <a:rPr lang="en-GB" sz="1800" b="1" i="1" kern="0" dirty="0">
                <a:solidFill>
                  <a:srgbClr val="FFFF00"/>
                </a:solidFill>
                <a:effectLst/>
                <a:latin typeface="Arial Black" panose="020B0A04020102020204" pitchFamily="34" charset="0"/>
                <a:ea typeface="Times New Roman" panose="02020603050405020304" pitchFamily="18" charset="0"/>
              </a:rPr>
              <a:t> </a:t>
            </a:r>
            <a:r>
              <a:rPr lang="en-GB" sz="1800" b="1" i="1" kern="0" dirty="0">
                <a:solidFill>
                  <a:schemeClr val="bg1"/>
                </a:solidFill>
                <a:effectLst/>
                <a:latin typeface="Arial Black" panose="020B0A04020102020204" pitchFamily="34" charset="0"/>
                <a:ea typeface="Times New Roman" panose="02020603050405020304" pitchFamily="18" charset="0"/>
              </a:rPr>
              <a:t>t</a:t>
            </a:r>
            <a:r>
              <a:rPr lang="bg-BG" sz="1800" b="1" i="1" kern="0" dirty="0">
                <a:solidFill>
                  <a:schemeClr val="bg1"/>
                </a:solidFill>
                <a:effectLst/>
                <a:latin typeface="Arial Black" panose="020B0A04020102020204" pitchFamily="34" charset="0"/>
                <a:ea typeface="Times New Roman" panose="02020603050405020304" pitchFamily="18" charset="0"/>
              </a:rPr>
              <a:t>’</a:t>
            </a:r>
            <a:r>
              <a:rPr lang="en-GB" sz="1800" b="1" i="1" kern="0" dirty="0">
                <a:solidFill>
                  <a:schemeClr val="bg1"/>
                </a:solidFill>
                <a:effectLst/>
                <a:latin typeface="Arial Black" panose="020B0A04020102020204" pitchFamily="34" charset="0"/>
                <a:ea typeface="Times New Roman" panose="02020603050405020304" pitchFamily="18" charset="0"/>
              </a:rPr>
              <a:t>u </a:t>
            </a:r>
            <a:r>
              <a:rPr lang="en-GB" sz="1800" b="1" i="1" kern="0" dirty="0" err="1">
                <a:solidFill>
                  <a:schemeClr val="bg1"/>
                </a:solidFill>
                <a:effectLst/>
                <a:latin typeface="Arial Black" panose="020B0A04020102020204" pitchFamily="34" charset="0"/>
                <a:ea typeface="Times New Roman" panose="02020603050405020304" pitchFamily="18" charset="0"/>
              </a:rPr>
              <a:t>digjen</a:t>
            </a:r>
            <a:r>
              <a:rPr lang="en-GB" sz="1800" b="1" i="1" kern="0" dirty="0">
                <a:solidFill>
                  <a:schemeClr val="bg1"/>
                </a:solidFill>
                <a:effectLst/>
                <a:latin typeface="Arial Black" panose="020B0A04020102020204" pitchFamily="34" charset="0"/>
                <a:ea typeface="Times New Roman" panose="02020603050405020304" pitchFamily="18" charset="0"/>
              </a:rPr>
              <a:t> n</a:t>
            </a:r>
            <a:r>
              <a:rPr lang="bg-BG" sz="1800" b="1" i="1" kern="0" dirty="0">
                <a:solidFill>
                  <a:schemeClr val="bg1"/>
                </a:solidFill>
                <a:effectLst/>
                <a:latin typeface="Arial Black" panose="020B0A04020102020204" pitchFamily="34" charset="0"/>
                <a:ea typeface="Times New Roman" panose="02020603050405020304" pitchFamily="18" charset="0"/>
              </a:rPr>
              <a:t>ë </a:t>
            </a:r>
            <a:r>
              <a:rPr lang="en-GB" sz="1800" b="1" i="1" kern="0" dirty="0" err="1">
                <a:solidFill>
                  <a:schemeClr val="bg1"/>
                </a:solidFill>
                <a:effectLst/>
                <a:latin typeface="Arial Black" panose="020B0A04020102020204" pitchFamily="34" charset="0"/>
                <a:ea typeface="Times New Roman" panose="02020603050405020304" pitchFamily="18" charset="0"/>
              </a:rPr>
              <a:t>duar</a:t>
            </a:r>
            <a:r>
              <a:rPr lang="en-GB" sz="1800" b="1" i="1" kern="0" dirty="0">
                <a:solidFill>
                  <a:schemeClr val="bg1"/>
                </a:solidFill>
                <a:effectLst/>
                <a:latin typeface="Arial Black" panose="020B0A04020102020204" pitchFamily="34" charset="0"/>
                <a:ea typeface="Times New Roman" panose="02020603050405020304" pitchFamily="18" charset="0"/>
              </a:rPr>
              <a:t> </a:t>
            </a:r>
            <a:r>
              <a:rPr lang="en-GB" sz="1800" b="1" i="1" kern="0" dirty="0" err="1">
                <a:solidFill>
                  <a:schemeClr val="bg1"/>
                </a:solidFill>
                <a:effectLst/>
                <a:latin typeface="Arial Black" panose="020B0A04020102020204" pitchFamily="34" charset="0"/>
                <a:ea typeface="Times New Roman" panose="02020603050405020304" pitchFamily="18" charset="0"/>
              </a:rPr>
              <a:t>kartat</a:t>
            </a:r>
            <a:r>
              <a:rPr lang="en-GB" sz="1800" b="1" i="1" kern="0" dirty="0">
                <a:solidFill>
                  <a:schemeClr val="bg1"/>
                </a:solidFill>
                <a:effectLst/>
                <a:latin typeface="Arial Black" panose="020B0A04020102020204" pitchFamily="34" charset="0"/>
                <a:ea typeface="Times New Roman" panose="02020603050405020304" pitchFamily="18" charset="0"/>
              </a:rPr>
              <a:t> e </a:t>
            </a:r>
            <a:r>
              <a:rPr lang="en-GB" sz="1800" b="1" i="1" kern="0" dirty="0" err="1">
                <a:solidFill>
                  <a:schemeClr val="bg1"/>
                </a:solidFill>
                <a:effectLst/>
                <a:latin typeface="Arial Black" panose="020B0A04020102020204" pitchFamily="34" charset="0"/>
                <a:ea typeface="Times New Roman" panose="02020603050405020304" pitchFamily="18" charset="0"/>
              </a:rPr>
              <a:t>fundit</a:t>
            </a:r>
            <a:r>
              <a:rPr lang="en-GB" sz="1800" b="1" kern="0" dirty="0">
                <a:solidFill>
                  <a:schemeClr val="bg1"/>
                </a:solidFill>
                <a:effectLst/>
                <a:latin typeface="Arial Black" panose="020B0A04020102020204" pitchFamily="34" charset="0"/>
                <a:ea typeface="Times New Roman" panose="02020603050405020304" pitchFamily="18" charset="0"/>
              </a:rPr>
              <a:t> </a:t>
            </a:r>
            <a:r>
              <a:rPr lang="en-US" sz="1800" b="1" kern="0" dirty="0">
                <a:solidFill>
                  <a:srgbClr val="FFFF00"/>
                </a:solidFill>
                <a:effectLst/>
                <a:latin typeface="Arial Black" panose="020B0A04020102020204" pitchFamily="34" charset="0"/>
                <a:ea typeface="Times New Roman" panose="02020603050405020304" pitchFamily="18" charset="0"/>
              </a:rPr>
              <a:t>(they lose all logic when they see the last cards being burned in their hands </a:t>
            </a:r>
            <a:r>
              <a:rPr lang="bg-BG" sz="1800" b="1" kern="0" dirty="0">
                <a:solidFill>
                  <a:srgbClr val="FFFF00"/>
                </a:solidFill>
                <a:effectLst/>
                <a:latin typeface="Arial Black" panose="020B0A04020102020204" pitchFamily="34" charset="0"/>
                <a:ea typeface="Times New Roman" panose="02020603050405020304" pitchFamily="18" charset="0"/>
              </a:rPr>
              <a:t>(</a:t>
            </a:r>
            <a:r>
              <a:rPr lang="en-GB" sz="1800" b="1" kern="0" dirty="0" err="1">
                <a:solidFill>
                  <a:srgbClr val="FFFF00"/>
                </a:solidFill>
                <a:effectLst/>
                <a:latin typeface="Arial Black" panose="020B0A04020102020204" pitchFamily="34" charset="0"/>
                <a:ea typeface="Times New Roman" panose="02020603050405020304" pitchFamily="18" charset="0"/>
              </a:rPr>
              <a:t>nga</a:t>
            </a:r>
            <a:r>
              <a:rPr lang="en-GB" sz="1800" b="1" kern="0" dirty="0">
                <a:solidFill>
                  <a:srgbClr val="FFFF00"/>
                </a:solidFill>
                <a:effectLst/>
                <a:latin typeface="Arial Black" panose="020B0A04020102020204" pitchFamily="34" charset="0"/>
                <a:ea typeface="Times New Roman" panose="02020603050405020304" pitchFamily="18" charset="0"/>
              </a:rPr>
              <a:t> </a:t>
            </a:r>
            <a:r>
              <a:rPr lang="en-GB" sz="1800" b="1" i="1" kern="0" dirty="0" err="1">
                <a:solidFill>
                  <a:schemeClr val="bg1"/>
                </a:solidFill>
                <a:effectLst/>
                <a:latin typeface="Arial Black" panose="020B0A04020102020204" pitchFamily="34" charset="0"/>
                <a:ea typeface="Times New Roman" panose="02020603050405020304" pitchFamily="18" charset="0"/>
              </a:rPr>
              <a:t>ia</a:t>
            </a:r>
            <a:r>
              <a:rPr lang="en-GB" sz="1800" b="1" i="1" kern="0" dirty="0">
                <a:solidFill>
                  <a:schemeClr val="bg1"/>
                </a:solidFill>
                <a:effectLst/>
                <a:latin typeface="Arial Black" panose="020B0A04020102020204" pitchFamily="34" charset="0"/>
                <a:ea typeface="Times New Roman" panose="02020603050405020304" pitchFamily="18" charset="0"/>
              </a:rPr>
              <a:t> </a:t>
            </a:r>
            <a:r>
              <a:rPr lang="en-GB" sz="1800" b="1" i="1" kern="0" dirty="0" err="1">
                <a:solidFill>
                  <a:schemeClr val="bg1"/>
                </a:solidFill>
                <a:effectLst/>
                <a:latin typeface="Arial Black" panose="020B0A04020102020204" pitchFamily="34" charset="0"/>
                <a:ea typeface="Times New Roman" panose="02020603050405020304" pitchFamily="18" charset="0"/>
              </a:rPr>
              <a:t>djeg</a:t>
            </a:r>
            <a:r>
              <a:rPr lang="en-GB" sz="1800" b="1" i="1" kern="0" dirty="0">
                <a:solidFill>
                  <a:schemeClr val="bg1"/>
                </a:solidFill>
                <a:effectLst/>
                <a:latin typeface="Arial Black" panose="020B0A04020102020204" pitchFamily="34" charset="0"/>
                <a:ea typeface="Times New Roman" panose="02020603050405020304" pitchFamily="18" charset="0"/>
              </a:rPr>
              <a:t> </a:t>
            </a:r>
            <a:r>
              <a:rPr lang="en-GB" sz="1800" b="1" i="1" kern="0" dirty="0" err="1">
                <a:solidFill>
                  <a:schemeClr val="bg1"/>
                </a:solidFill>
                <a:effectLst/>
                <a:latin typeface="Arial Black" panose="020B0A04020102020204" pitchFamily="34" charset="0"/>
                <a:ea typeface="Times New Roman" panose="02020603050405020304" pitchFamily="18" charset="0"/>
              </a:rPr>
              <a:t>kartat</a:t>
            </a:r>
            <a:r>
              <a:rPr lang="bg-BG" sz="1800" b="1" i="1" kern="0" dirty="0">
                <a:solidFill>
                  <a:schemeClr val="bg1"/>
                </a:solidFill>
                <a:effectLst/>
                <a:latin typeface="Arial Black" panose="020B0A04020102020204" pitchFamily="34" charset="0"/>
                <a:ea typeface="Times New Roman" panose="02020603050405020304" pitchFamily="18" charset="0"/>
              </a:rPr>
              <a:t> (</a:t>
            </a:r>
            <a:r>
              <a:rPr lang="en-GB" sz="1800" b="1" i="1" kern="0" dirty="0" err="1">
                <a:solidFill>
                  <a:schemeClr val="bg1"/>
                </a:solidFill>
                <a:effectLst/>
                <a:latin typeface="Arial Black" panose="020B0A04020102020204" pitchFamily="34" charset="0"/>
                <a:ea typeface="Times New Roman" panose="02020603050405020304" pitchFamily="18" charset="0"/>
              </a:rPr>
              <a:t>letrat</a:t>
            </a:r>
            <a:r>
              <a:rPr lang="bg-BG" sz="1800" b="1" i="1" kern="0" dirty="0">
                <a:solidFill>
                  <a:schemeClr val="bg1"/>
                </a:solidFill>
                <a:effectLst/>
                <a:latin typeface="Arial Black" panose="020B0A04020102020204" pitchFamily="34" charset="0"/>
                <a:ea typeface="Times New Roman" panose="02020603050405020304" pitchFamily="18" charset="0"/>
              </a:rPr>
              <a:t>) </a:t>
            </a:r>
            <a:r>
              <a:rPr lang="en-GB" sz="1800" b="1" i="1" kern="0" dirty="0">
                <a:solidFill>
                  <a:schemeClr val="bg1"/>
                </a:solidFill>
                <a:effectLst/>
                <a:latin typeface="Arial Black" panose="020B0A04020102020204" pitchFamily="34" charset="0"/>
                <a:ea typeface="Times New Roman" panose="02020603050405020304" pitchFamily="18" charset="0"/>
              </a:rPr>
              <a:t>n</a:t>
            </a:r>
            <a:r>
              <a:rPr lang="bg-BG" sz="1800" b="1" i="1" kern="0" dirty="0">
                <a:solidFill>
                  <a:schemeClr val="bg1"/>
                </a:solidFill>
                <a:effectLst/>
                <a:latin typeface="Arial Black" panose="020B0A04020102020204" pitchFamily="34" charset="0"/>
                <a:ea typeface="Times New Roman" panose="02020603050405020304" pitchFamily="18" charset="0"/>
              </a:rPr>
              <a:t>ë </a:t>
            </a:r>
            <a:r>
              <a:rPr lang="en-GB" sz="1800" b="1" i="1" kern="0" dirty="0" err="1">
                <a:solidFill>
                  <a:schemeClr val="bg1"/>
                </a:solidFill>
                <a:effectLst/>
                <a:latin typeface="Arial Black" panose="020B0A04020102020204" pitchFamily="34" charset="0"/>
                <a:ea typeface="Times New Roman" panose="02020603050405020304" pitchFamily="18" charset="0"/>
              </a:rPr>
              <a:t>dor</a:t>
            </a:r>
            <a:r>
              <a:rPr lang="bg-BG" sz="1800" b="1" i="1" kern="0" dirty="0">
                <a:solidFill>
                  <a:schemeClr val="bg1"/>
                </a:solidFill>
                <a:effectLst/>
                <a:latin typeface="Arial Black" panose="020B0A04020102020204" pitchFamily="34" charset="0"/>
                <a:ea typeface="Times New Roman" panose="02020603050405020304" pitchFamily="18" charset="0"/>
              </a:rPr>
              <a:t>ë</a:t>
            </a:r>
            <a:r>
              <a:rPr lang="bg-BG" sz="1800" b="1" kern="0" dirty="0">
                <a:solidFill>
                  <a:schemeClr val="bg1"/>
                </a:solidFill>
                <a:effectLst/>
                <a:latin typeface="Arial Black" panose="020B0A04020102020204" pitchFamily="34" charset="0"/>
                <a:ea typeface="Times New Roman" panose="02020603050405020304" pitchFamily="18" charset="0"/>
              </a:rPr>
              <a:t> </a:t>
            </a:r>
            <a:r>
              <a:rPr lang="en-GB" sz="1800" b="1" kern="0" dirty="0" err="1">
                <a:solidFill>
                  <a:srgbClr val="FFFF00"/>
                </a:solidFill>
                <a:effectLst/>
                <a:latin typeface="Arial Black" panose="020B0A04020102020204" pitchFamily="34" charset="0"/>
                <a:ea typeface="Times New Roman" panose="02020603050405020304" pitchFamily="18" charset="0"/>
              </a:rPr>
              <a:t>dhe</a:t>
            </a:r>
            <a:r>
              <a:rPr lang="en-GB" sz="1800" b="1" kern="0" dirty="0">
                <a:solidFill>
                  <a:srgbClr val="FFFF00"/>
                </a:solidFill>
                <a:effectLst/>
                <a:latin typeface="Arial Black" panose="020B0A04020102020204" pitchFamily="34" charset="0"/>
                <a:ea typeface="Times New Roman" panose="02020603050405020304" pitchFamily="18" charset="0"/>
              </a:rPr>
              <a:t> </a:t>
            </a:r>
            <a:r>
              <a:rPr lang="en-GB" sz="1800" b="1" i="1" kern="0" dirty="0" err="1">
                <a:solidFill>
                  <a:schemeClr val="bg1"/>
                </a:solidFill>
                <a:effectLst/>
                <a:latin typeface="Arial Black" panose="020B0A04020102020204" pitchFamily="34" charset="0"/>
                <a:ea typeface="Times New Roman" panose="02020603050405020304" pitchFamily="18" charset="0"/>
              </a:rPr>
              <a:t>luaj</a:t>
            </a:r>
            <a:r>
              <a:rPr lang="en-GB" sz="1800" b="1" i="1" kern="0" dirty="0">
                <a:solidFill>
                  <a:schemeClr val="bg1"/>
                </a:solidFill>
                <a:effectLst/>
                <a:latin typeface="Arial Black" panose="020B0A04020102020204" pitchFamily="34" charset="0"/>
                <a:ea typeface="Times New Roman" panose="02020603050405020304" pitchFamily="18" charset="0"/>
              </a:rPr>
              <a:t> kart</a:t>
            </a:r>
            <a:r>
              <a:rPr lang="bg-BG" sz="1800" b="1" i="1" kern="0" dirty="0">
                <a:solidFill>
                  <a:schemeClr val="bg1"/>
                </a:solidFill>
                <a:effectLst/>
                <a:latin typeface="Arial Black" panose="020B0A04020102020204" pitchFamily="34" charset="0"/>
                <a:ea typeface="Times New Roman" panose="02020603050405020304" pitchFamily="18" charset="0"/>
              </a:rPr>
              <a:t>ë</a:t>
            </a:r>
            <a:r>
              <a:rPr lang="en-GB" sz="1800" b="1" i="1" kern="0" dirty="0">
                <a:solidFill>
                  <a:schemeClr val="bg1"/>
                </a:solidFill>
                <a:effectLst/>
                <a:latin typeface="Arial Black" panose="020B0A04020102020204" pitchFamily="34" charset="0"/>
                <a:ea typeface="Times New Roman" panose="02020603050405020304" pitchFamily="18" charset="0"/>
              </a:rPr>
              <a:t>n e </a:t>
            </a:r>
            <a:r>
              <a:rPr lang="en-GB" sz="1800" b="1" i="1" kern="0" dirty="0" err="1">
                <a:solidFill>
                  <a:schemeClr val="bg1"/>
                </a:solidFill>
                <a:effectLst/>
                <a:latin typeface="Arial Black" panose="020B0A04020102020204" pitchFamily="34" charset="0"/>
                <a:ea typeface="Times New Roman" panose="02020603050405020304" pitchFamily="18" charset="0"/>
              </a:rPr>
              <a:t>fundit</a:t>
            </a:r>
            <a:r>
              <a:rPr lang="bg-BG" sz="1800" b="1" kern="0" dirty="0">
                <a:solidFill>
                  <a:srgbClr val="FFFF00"/>
                </a:solidFill>
                <a:effectLst/>
                <a:latin typeface="Arial Black" panose="020B0A04020102020204" pitchFamily="34" charset="0"/>
                <a:ea typeface="Times New Roman" panose="02020603050405020304" pitchFamily="18" charset="0"/>
              </a:rPr>
              <a:t>)</a:t>
            </a:r>
            <a:r>
              <a:rPr lang="en-US" sz="1800" b="1" kern="0" dirty="0">
                <a:solidFill>
                  <a:srgbClr val="FFFF00"/>
                </a:solidFill>
                <a:effectLst/>
                <a:latin typeface="Arial Black" panose="020B0A04020102020204" pitchFamily="34" charset="0"/>
                <a:ea typeface="Times New Roman" panose="02020603050405020304" pitchFamily="18" charset="0"/>
              </a:rPr>
              <a:t>  burn the cards in my hand and play the last card)</a:t>
            </a:r>
            <a:endParaRPr lang="en-GB" b="1" dirty="0">
              <a:solidFill>
                <a:srgbClr val="FFFF00"/>
              </a:solidFill>
              <a:latin typeface="Arial Black" panose="020B0A04020102020204" pitchFamily="34" charset="0"/>
            </a:endParaRPr>
          </a:p>
        </p:txBody>
      </p:sp>
      <p:sp>
        <p:nvSpPr>
          <p:cNvPr id="9" name="TextBox 8">
            <a:extLst>
              <a:ext uri="{FF2B5EF4-FFF2-40B4-BE49-F238E27FC236}">
                <a16:creationId xmlns:a16="http://schemas.microsoft.com/office/drawing/2014/main" id="{6A6911F2-2F53-27C7-6259-B11903BD079E}"/>
              </a:ext>
            </a:extLst>
          </p:cNvPr>
          <p:cNvSpPr txBox="1"/>
          <p:nvPr/>
        </p:nvSpPr>
        <p:spPr>
          <a:xfrm>
            <a:off x="107323" y="4739450"/>
            <a:ext cx="11923690" cy="1477328"/>
          </a:xfrm>
          <a:prstGeom prst="rect">
            <a:avLst/>
          </a:prstGeom>
          <a:noFill/>
        </p:spPr>
        <p:txBody>
          <a:bodyPr wrap="square">
            <a:spAutoFit/>
          </a:bodyPr>
          <a:lstStyle/>
          <a:p>
            <a:pPr marL="285750" indent="-285750" algn="just">
              <a:buFont typeface="Wingdings" panose="05000000000000000000" pitchFamily="2" charset="2"/>
              <a:buChar char="q"/>
            </a:pPr>
            <a:r>
              <a:rPr lang="en-GB" b="1" dirty="0" err="1">
                <a:solidFill>
                  <a:srgbClr val="FFFF00"/>
                </a:solidFill>
                <a:latin typeface="Arial Black" panose="020B0A04020102020204" pitchFamily="34" charset="0"/>
              </a:rPr>
              <a:t>ngrit</a:t>
            </a:r>
            <a:r>
              <a:rPr lang="bg-BG" b="1" dirty="0">
                <a:solidFill>
                  <a:srgbClr val="FFFF00"/>
                </a:solidFill>
                <a:latin typeface="Arial Black" panose="020B0A04020102020204" pitchFamily="34" charset="0"/>
              </a:rPr>
              <a:t>ë</a:t>
            </a:r>
            <a:r>
              <a:rPr lang="en-GB" b="1" dirty="0">
                <a:solidFill>
                  <a:srgbClr val="FFFF00"/>
                </a:solidFill>
                <a:latin typeface="Arial Black" panose="020B0A04020102020204" pitchFamily="34" charset="0"/>
              </a:rPr>
              <a:t>n </a:t>
            </a:r>
            <a:r>
              <a:rPr lang="en-GB" b="1" dirty="0" err="1">
                <a:solidFill>
                  <a:srgbClr val="FFFF00"/>
                </a:solidFill>
                <a:latin typeface="Arial Black" panose="020B0A04020102020204" pitchFamily="34" charset="0"/>
              </a:rPr>
              <a:t>pesh</a:t>
            </a:r>
            <a:r>
              <a:rPr lang="bg-BG" b="1" dirty="0">
                <a:solidFill>
                  <a:srgbClr val="FFFF00"/>
                </a:solidFill>
                <a:latin typeface="Arial Black" panose="020B0A04020102020204" pitchFamily="34" charset="0"/>
              </a:rPr>
              <a:t>ë </a:t>
            </a:r>
            <a:r>
              <a:rPr lang="en-GB" b="1" dirty="0">
                <a:solidFill>
                  <a:srgbClr val="FFFF00"/>
                </a:solidFill>
                <a:latin typeface="Arial Black" panose="020B0A04020102020204" pitchFamily="34" charset="0"/>
              </a:rPr>
              <a:t>n</a:t>
            </a:r>
            <a:r>
              <a:rPr lang="bg-BG" b="1" dirty="0">
                <a:solidFill>
                  <a:srgbClr val="FFFF00"/>
                </a:solidFill>
                <a:latin typeface="Arial Black" panose="020B0A04020102020204" pitchFamily="34" charset="0"/>
              </a:rPr>
              <a:t>ë </a:t>
            </a:r>
            <a:r>
              <a:rPr lang="en-GB" b="1" dirty="0">
                <a:solidFill>
                  <a:srgbClr val="FFFF00"/>
                </a:solidFill>
                <a:latin typeface="Arial Black" panose="020B0A04020102020204" pitchFamily="34" charset="0"/>
              </a:rPr>
              <a:t>k</a:t>
            </a:r>
            <a:r>
              <a:rPr lang="bg-BG" b="1" dirty="0">
                <a:solidFill>
                  <a:srgbClr val="FFFF00"/>
                </a:solidFill>
                <a:latin typeface="Arial Black" panose="020B0A04020102020204" pitchFamily="34" charset="0"/>
              </a:rPr>
              <a:t>ë</a:t>
            </a:r>
            <a:r>
              <a:rPr lang="en-GB" b="1" dirty="0">
                <a:solidFill>
                  <a:srgbClr val="FFFF00"/>
                </a:solidFill>
                <a:latin typeface="Arial Black" panose="020B0A04020102020204" pitchFamily="34" charset="0"/>
              </a:rPr>
              <a:t>mb</a:t>
            </a:r>
            <a:r>
              <a:rPr lang="bg-BG" b="1" dirty="0">
                <a:solidFill>
                  <a:srgbClr val="FFFF00"/>
                </a:solidFill>
                <a:latin typeface="Arial Black" panose="020B0A04020102020204" pitchFamily="34" charset="0"/>
              </a:rPr>
              <a:t>ë </a:t>
            </a:r>
            <a:r>
              <a:rPr lang="en-GB" b="1" dirty="0" err="1">
                <a:solidFill>
                  <a:srgbClr val="FFFF00"/>
                </a:solidFill>
                <a:latin typeface="Arial Black" panose="020B0A04020102020204" pitchFamily="34" charset="0"/>
              </a:rPr>
              <a:t>gjith</a:t>
            </a:r>
            <a:r>
              <a:rPr lang="bg-BG" b="1" dirty="0">
                <a:solidFill>
                  <a:srgbClr val="FFFF00"/>
                </a:solidFill>
                <a:latin typeface="Arial Black" panose="020B0A04020102020204" pitchFamily="34" charset="0"/>
              </a:rPr>
              <a:t>ë </a:t>
            </a:r>
            <a:r>
              <a:rPr lang="en-GB" b="1" dirty="0" err="1">
                <a:solidFill>
                  <a:srgbClr val="FFFF00"/>
                </a:solidFill>
                <a:latin typeface="Arial Black" panose="020B0A04020102020204" pitchFamily="34" charset="0"/>
              </a:rPr>
              <a:t>Shqip</a:t>
            </a:r>
            <a:r>
              <a:rPr lang="bg-BG" b="1" dirty="0">
                <a:solidFill>
                  <a:srgbClr val="FFFF00"/>
                </a:solidFill>
                <a:latin typeface="Arial Black" panose="020B0A04020102020204" pitchFamily="34" charset="0"/>
              </a:rPr>
              <a:t>ë</a:t>
            </a:r>
            <a:r>
              <a:rPr lang="en-GB" b="1" dirty="0" err="1">
                <a:solidFill>
                  <a:srgbClr val="FFFF00"/>
                </a:solidFill>
                <a:latin typeface="Arial Black" panose="020B0A04020102020204" pitchFamily="34" charset="0"/>
              </a:rPr>
              <a:t>rin</a:t>
            </a:r>
            <a:r>
              <a:rPr lang="bg-BG" b="1" dirty="0">
                <a:solidFill>
                  <a:srgbClr val="FFFF00"/>
                </a:solidFill>
                <a:latin typeface="Arial Black" panose="020B0A04020102020204" pitchFamily="34" charset="0"/>
              </a:rPr>
              <a:t>ë</a:t>
            </a:r>
            <a:r>
              <a:rPr lang="en-US" b="1" dirty="0">
                <a:solidFill>
                  <a:srgbClr val="FFFF00"/>
                </a:solidFill>
                <a:latin typeface="Arial Black" panose="020B0A04020102020204" pitchFamily="34" charset="0"/>
              </a:rPr>
              <a:t> </a:t>
            </a:r>
            <a:r>
              <a:rPr lang="en-US" b="1" dirty="0">
                <a:solidFill>
                  <a:schemeClr val="bg1"/>
                </a:solidFill>
                <a:latin typeface="Arial Black" panose="020B0A04020102020204" pitchFamily="34" charset="0"/>
              </a:rPr>
              <a:t>(lifted weight the whole Albania) </a:t>
            </a:r>
            <a:r>
              <a:rPr lang="bg-BG" b="1" dirty="0">
                <a:solidFill>
                  <a:schemeClr val="bg1"/>
                </a:solidFill>
                <a:latin typeface="Arial Black" panose="020B0A04020102020204" pitchFamily="34" charset="0"/>
              </a:rPr>
              <a:t>(</a:t>
            </a:r>
            <a:r>
              <a:rPr lang="en-GB" b="1" dirty="0" err="1">
                <a:solidFill>
                  <a:schemeClr val="bg1"/>
                </a:solidFill>
                <a:latin typeface="Arial Black" panose="020B0A04020102020204" pitchFamily="34" charset="0"/>
              </a:rPr>
              <a:t>ku</a:t>
            </a:r>
            <a:r>
              <a:rPr lang="en-GB" b="1" dirty="0">
                <a:solidFill>
                  <a:schemeClr val="bg1"/>
                </a:solidFill>
                <a:latin typeface="Arial Black" panose="020B0A04020102020204" pitchFamily="34" charset="0"/>
              </a:rPr>
              <a:t> </a:t>
            </a:r>
            <a:r>
              <a:rPr lang="en-US" b="1" dirty="0" err="1">
                <a:solidFill>
                  <a:srgbClr val="FFFF00"/>
                </a:solidFill>
                <a:latin typeface="Arial Black" panose="020B0A04020102020204" pitchFamily="34" charset="0"/>
              </a:rPr>
              <a:t>INd</a:t>
            </a:r>
            <a:r>
              <a:rPr lang="en-US" b="1" dirty="0">
                <a:solidFill>
                  <a:schemeClr val="bg1"/>
                </a:solidFill>
                <a:latin typeface="Arial Black" panose="020B0A04020102020204" pitchFamily="34" charset="0"/>
              </a:rPr>
              <a:t> </a:t>
            </a:r>
            <a:r>
              <a:rPr lang="en-GB" b="1" dirty="0">
                <a:solidFill>
                  <a:srgbClr val="FFFF00"/>
                </a:solidFill>
                <a:latin typeface="Arial Black" panose="020B0A04020102020204" pitchFamily="34" charset="0"/>
              </a:rPr>
              <a:t>u </a:t>
            </a:r>
            <a:r>
              <a:rPr lang="en-GB" b="1" dirty="0" err="1">
                <a:solidFill>
                  <a:srgbClr val="FFFF00"/>
                </a:solidFill>
                <a:latin typeface="Arial Black" panose="020B0A04020102020204" pitchFamily="34" charset="0"/>
              </a:rPr>
              <a:t>ngrit</a:t>
            </a:r>
            <a:r>
              <a:rPr lang="en-GB" b="1" dirty="0">
                <a:solidFill>
                  <a:srgbClr val="FFFF00"/>
                </a:solidFill>
                <a:latin typeface="Arial Black" panose="020B0A04020102020204" pitchFamily="34" charset="0"/>
              </a:rPr>
              <a:t> </a:t>
            </a:r>
            <a:r>
              <a:rPr lang="en-GB" b="1" dirty="0" err="1">
                <a:solidFill>
                  <a:srgbClr val="FFFF00"/>
                </a:solidFill>
                <a:latin typeface="Arial Black" panose="020B0A04020102020204" pitchFamily="34" charset="0"/>
              </a:rPr>
              <a:t>pesh</a:t>
            </a:r>
            <a:r>
              <a:rPr lang="bg-BG" b="1" dirty="0">
                <a:solidFill>
                  <a:srgbClr val="FFFF00"/>
                </a:solidFill>
                <a:latin typeface="Arial Black" panose="020B0A04020102020204" pitchFamily="34" charset="0"/>
              </a:rPr>
              <a:t>ë </a:t>
            </a:r>
            <a:r>
              <a:rPr lang="en-GB" b="1" dirty="0">
                <a:solidFill>
                  <a:srgbClr val="FFFF00"/>
                </a:solidFill>
                <a:latin typeface="Arial Black" panose="020B0A04020102020204" pitchFamily="34" charset="0"/>
              </a:rPr>
              <a:t>n</a:t>
            </a:r>
            <a:r>
              <a:rPr lang="bg-BG" b="1" dirty="0">
                <a:solidFill>
                  <a:srgbClr val="FFFF00"/>
                </a:solidFill>
                <a:latin typeface="Arial Black" panose="020B0A04020102020204" pitchFamily="34" charset="0"/>
              </a:rPr>
              <a:t>ë </a:t>
            </a:r>
            <a:r>
              <a:rPr lang="en-GB" b="1" dirty="0">
                <a:solidFill>
                  <a:srgbClr val="FFFF00"/>
                </a:solidFill>
                <a:latin typeface="Arial Black" panose="020B0A04020102020204" pitchFamily="34" charset="0"/>
              </a:rPr>
              <a:t>k</a:t>
            </a:r>
            <a:r>
              <a:rPr lang="bg-BG" b="1" dirty="0">
                <a:solidFill>
                  <a:srgbClr val="FFFF00"/>
                </a:solidFill>
                <a:latin typeface="Arial Black" panose="020B0A04020102020204" pitchFamily="34" charset="0"/>
              </a:rPr>
              <a:t>ë</a:t>
            </a:r>
            <a:r>
              <a:rPr lang="en-GB" b="1" dirty="0">
                <a:solidFill>
                  <a:srgbClr val="FFFF00"/>
                </a:solidFill>
                <a:latin typeface="Arial Black" panose="020B0A04020102020204" pitchFamily="34" charset="0"/>
              </a:rPr>
              <a:t>mb</a:t>
            </a:r>
            <a:r>
              <a:rPr lang="bg-BG" b="1" dirty="0">
                <a:solidFill>
                  <a:srgbClr val="FFFF00"/>
                </a:solidFill>
                <a:latin typeface="Arial Black" panose="020B0A04020102020204" pitchFamily="34" charset="0"/>
              </a:rPr>
              <a:t>ë “</a:t>
            </a:r>
            <a:r>
              <a:rPr lang="en-GB" b="1" dirty="0">
                <a:solidFill>
                  <a:srgbClr val="FFFF00"/>
                </a:solidFill>
                <a:latin typeface="Arial Black" panose="020B0A04020102020204" pitchFamily="34" charset="0"/>
              </a:rPr>
              <a:t>u </a:t>
            </a:r>
            <a:r>
              <a:rPr lang="en-GB" b="1" dirty="0" err="1">
                <a:solidFill>
                  <a:srgbClr val="FFFF00"/>
                </a:solidFill>
                <a:latin typeface="Arial Black" panose="020B0A04020102020204" pitchFamily="34" charset="0"/>
              </a:rPr>
              <a:t>mobilizua</a:t>
            </a:r>
            <a:r>
              <a:rPr lang="bg-BG" b="1" dirty="0">
                <a:solidFill>
                  <a:srgbClr val="FFFF00"/>
                </a:solidFill>
                <a:latin typeface="Arial Black" panose="020B0A04020102020204" pitchFamily="34" charset="0"/>
              </a:rPr>
              <a:t>, </a:t>
            </a:r>
            <a:r>
              <a:rPr lang="en-GB" b="1" dirty="0">
                <a:solidFill>
                  <a:srgbClr val="FFFF00"/>
                </a:solidFill>
                <a:latin typeface="Arial Black" panose="020B0A04020102020204" pitchFamily="34" charset="0"/>
              </a:rPr>
              <a:t>u </a:t>
            </a:r>
            <a:r>
              <a:rPr lang="en-GB" b="1" dirty="0" err="1">
                <a:solidFill>
                  <a:srgbClr val="FFFF00"/>
                </a:solidFill>
                <a:latin typeface="Arial Black" panose="020B0A04020102020204" pitchFamily="34" charset="0"/>
              </a:rPr>
              <a:t>tregua</a:t>
            </a:r>
            <a:r>
              <a:rPr lang="en-GB" b="1" dirty="0">
                <a:solidFill>
                  <a:srgbClr val="FFFF00"/>
                </a:solidFill>
                <a:latin typeface="Arial Black" panose="020B0A04020102020204" pitchFamily="34" charset="0"/>
              </a:rPr>
              <a:t> </a:t>
            </a:r>
            <a:r>
              <a:rPr lang="en-GB" b="1" dirty="0" err="1">
                <a:solidFill>
                  <a:srgbClr val="FFFF00"/>
                </a:solidFill>
                <a:latin typeface="Arial Black" panose="020B0A04020102020204" pitchFamily="34" charset="0"/>
              </a:rPr>
              <a:t>i</a:t>
            </a:r>
            <a:r>
              <a:rPr lang="en-GB" b="1" dirty="0">
                <a:solidFill>
                  <a:srgbClr val="FFFF00"/>
                </a:solidFill>
                <a:latin typeface="Arial Black" panose="020B0A04020102020204" pitchFamily="34" charset="0"/>
              </a:rPr>
              <a:t> </a:t>
            </a:r>
            <a:r>
              <a:rPr lang="en-GB" b="1" dirty="0" err="1">
                <a:solidFill>
                  <a:srgbClr val="FFFF00"/>
                </a:solidFill>
                <a:latin typeface="Arial Black" panose="020B0A04020102020204" pitchFamily="34" charset="0"/>
              </a:rPr>
              <a:t>gatsh</a:t>
            </a:r>
            <a:r>
              <a:rPr lang="bg-BG" b="1" dirty="0">
                <a:solidFill>
                  <a:srgbClr val="FFFF00"/>
                </a:solidFill>
                <a:latin typeface="Arial Black" panose="020B0A04020102020204" pitchFamily="34" charset="0"/>
              </a:rPr>
              <a:t>ë</a:t>
            </a:r>
            <a:r>
              <a:rPr lang="en-GB" b="1" dirty="0">
                <a:solidFill>
                  <a:srgbClr val="FFFF00"/>
                </a:solidFill>
                <a:latin typeface="Arial Black" panose="020B0A04020102020204" pitchFamily="34" charset="0"/>
              </a:rPr>
              <a:t>m</a:t>
            </a:r>
            <a:r>
              <a:rPr lang="bg-BG" b="1" dirty="0">
                <a:solidFill>
                  <a:srgbClr val="FFFF00"/>
                </a:solidFill>
                <a:latin typeface="Arial Black" panose="020B0A04020102020204" pitchFamily="34" charset="0"/>
              </a:rPr>
              <a:t>” </a:t>
            </a:r>
            <a:r>
              <a:rPr lang="bg-BG" b="1" dirty="0">
                <a:solidFill>
                  <a:schemeClr val="bg1"/>
                </a:solidFill>
                <a:latin typeface="Arial Black" panose="020B0A04020102020204" pitchFamily="34" charset="0"/>
              </a:rPr>
              <a:t>ë</a:t>
            </a:r>
            <a:r>
              <a:rPr lang="en-GB" b="1" dirty="0" err="1">
                <a:solidFill>
                  <a:schemeClr val="bg1"/>
                </a:solidFill>
                <a:latin typeface="Arial Black" panose="020B0A04020102020204" pitchFamily="34" charset="0"/>
              </a:rPr>
              <a:t>sht</a:t>
            </a:r>
            <a:r>
              <a:rPr lang="bg-BG" b="1" dirty="0">
                <a:solidFill>
                  <a:schemeClr val="bg1"/>
                </a:solidFill>
                <a:latin typeface="Arial Black" panose="020B0A04020102020204" pitchFamily="34" charset="0"/>
              </a:rPr>
              <a:t>ë </a:t>
            </a:r>
            <a:r>
              <a:rPr lang="en-GB" b="1" dirty="0" err="1">
                <a:solidFill>
                  <a:schemeClr val="bg1"/>
                </a:solidFill>
                <a:latin typeface="Arial Black" panose="020B0A04020102020204" pitchFamily="34" charset="0"/>
              </a:rPr>
              <a:t>rrjedhoj</a:t>
            </a:r>
            <a:r>
              <a:rPr lang="bg-BG" b="1" dirty="0">
                <a:solidFill>
                  <a:schemeClr val="bg1"/>
                </a:solidFill>
                <a:latin typeface="Arial Black" panose="020B0A04020102020204" pitchFamily="34" charset="0"/>
              </a:rPr>
              <a:t>ë </a:t>
            </a:r>
            <a:r>
              <a:rPr lang="en-GB" b="1" dirty="0">
                <a:solidFill>
                  <a:schemeClr val="bg1"/>
                </a:solidFill>
                <a:latin typeface="Arial Black" panose="020B0A04020102020204" pitchFamily="34" charset="0"/>
              </a:rPr>
              <a:t>e </a:t>
            </a:r>
            <a:r>
              <a:rPr lang="en-GB" b="1" dirty="0" err="1">
                <a:solidFill>
                  <a:schemeClr val="bg1"/>
                </a:solidFill>
                <a:latin typeface="Arial Black" panose="020B0A04020102020204" pitchFamily="34" charset="0"/>
              </a:rPr>
              <a:t>kontaminimit</a:t>
            </a:r>
            <a:r>
              <a:rPr lang="en-GB" b="1" dirty="0">
                <a:solidFill>
                  <a:schemeClr val="bg1"/>
                </a:solidFill>
                <a:latin typeface="Arial Black" panose="020B0A04020102020204" pitchFamily="34" charset="0"/>
              </a:rPr>
              <a:t> t</a:t>
            </a:r>
            <a:r>
              <a:rPr lang="bg-BG" b="1" dirty="0">
                <a:solidFill>
                  <a:schemeClr val="bg1"/>
                </a:solidFill>
                <a:latin typeface="Arial Black" panose="020B0A04020102020204" pitchFamily="34" charset="0"/>
              </a:rPr>
              <a:t>ë </a:t>
            </a:r>
            <a:r>
              <a:rPr lang="en-GB" b="1" dirty="0" err="1">
                <a:solidFill>
                  <a:schemeClr val="bg1"/>
                </a:solidFill>
                <a:latin typeface="Arial Black" panose="020B0A04020102020204" pitchFamily="34" charset="0"/>
              </a:rPr>
              <a:t>dy</a:t>
            </a:r>
            <a:r>
              <a:rPr lang="en-GB" b="1" dirty="0">
                <a:solidFill>
                  <a:schemeClr val="bg1"/>
                </a:solidFill>
                <a:latin typeface="Arial Black" panose="020B0A04020102020204" pitchFamily="34" charset="0"/>
              </a:rPr>
              <a:t> </a:t>
            </a:r>
            <a:r>
              <a:rPr lang="en-GB" b="1" dirty="0" err="1">
                <a:solidFill>
                  <a:schemeClr val="bg1"/>
                </a:solidFill>
                <a:latin typeface="Arial Black" panose="020B0A04020102020204" pitchFamily="34" charset="0"/>
              </a:rPr>
              <a:t>nj</a:t>
            </a:r>
            <a:r>
              <a:rPr lang="bg-BG" b="1" dirty="0">
                <a:solidFill>
                  <a:schemeClr val="bg1"/>
                </a:solidFill>
                <a:latin typeface="Arial Black" panose="020B0A04020102020204" pitchFamily="34" charset="0"/>
              </a:rPr>
              <a:t>ë</a:t>
            </a:r>
            <a:r>
              <a:rPr lang="en-GB" b="1" dirty="0" err="1">
                <a:solidFill>
                  <a:schemeClr val="bg1"/>
                </a:solidFill>
                <a:latin typeface="Arial Black" panose="020B0A04020102020204" pitchFamily="34" charset="0"/>
              </a:rPr>
              <a:t>sive</a:t>
            </a:r>
            <a:r>
              <a:rPr lang="en-GB" b="1" dirty="0">
                <a:solidFill>
                  <a:schemeClr val="bg1"/>
                </a:solidFill>
                <a:latin typeface="Arial Black" panose="020B0A04020102020204" pitchFamily="34" charset="0"/>
              </a:rPr>
              <a:t> (where the Interlanguage idiom stood up "</a:t>
            </a:r>
            <a:r>
              <a:rPr lang="en-GB" b="1" dirty="0">
                <a:solidFill>
                  <a:srgbClr val="FFFF00"/>
                </a:solidFill>
                <a:latin typeface="Arial Black" panose="020B0A04020102020204" pitchFamily="34" charset="0"/>
              </a:rPr>
              <a:t>was mobilized, showed itself ready</a:t>
            </a:r>
            <a:r>
              <a:rPr lang="en-GB" b="1" dirty="0">
                <a:solidFill>
                  <a:schemeClr val="bg1"/>
                </a:solidFill>
                <a:latin typeface="Arial Black" panose="020B0A04020102020204" pitchFamily="34" charset="0"/>
              </a:rPr>
              <a:t>" is the result of the contamination of the two units</a:t>
            </a:r>
            <a:r>
              <a:rPr lang="bg-BG" b="1" dirty="0">
                <a:solidFill>
                  <a:schemeClr val="bg1"/>
                </a:solidFill>
                <a:latin typeface="Arial Black" panose="020B0A04020102020204" pitchFamily="34" charset="0"/>
              </a:rPr>
              <a:t>: </a:t>
            </a:r>
            <a:r>
              <a:rPr lang="en-GB" b="1" dirty="0">
                <a:solidFill>
                  <a:srgbClr val="FFFF00"/>
                </a:solidFill>
                <a:latin typeface="Arial Black" panose="020B0A04020102020204" pitchFamily="34" charset="0"/>
              </a:rPr>
              <a:t>u </a:t>
            </a:r>
            <a:r>
              <a:rPr lang="en-GB" b="1" dirty="0" err="1">
                <a:solidFill>
                  <a:srgbClr val="FFFF00"/>
                </a:solidFill>
                <a:latin typeface="Arial Black" panose="020B0A04020102020204" pitchFamily="34" charset="0"/>
              </a:rPr>
              <a:t>ngrit</a:t>
            </a:r>
            <a:r>
              <a:rPr lang="en-GB" b="1" dirty="0">
                <a:solidFill>
                  <a:srgbClr val="FFFF00"/>
                </a:solidFill>
                <a:latin typeface="Arial Black" panose="020B0A04020102020204" pitchFamily="34" charset="0"/>
              </a:rPr>
              <a:t> </a:t>
            </a:r>
            <a:r>
              <a:rPr lang="en-GB" b="1" dirty="0" err="1">
                <a:solidFill>
                  <a:srgbClr val="FFFF00"/>
                </a:solidFill>
                <a:latin typeface="Arial Black" panose="020B0A04020102020204" pitchFamily="34" charset="0"/>
              </a:rPr>
              <a:t>pesh</a:t>
            </a:r>
            <a:r>
              <a:rPr lang="bg-BG" b="1" dirty="0">
                <a:solidFill>
                  <a:srgbClr val="FFFF00"/>
                </a:solidFill>
                <a:latin typeface="Arial Black" panose="020B0A04020102020204" pitchFamily="34" charset="0"/>
              </a:rPr>
              <a:t>ë </a:t>
            </a:r>
            <a:r>
              <a:rPr lang="en-GB" b="1" dirty="0" err="1">
                <a:solidFill>
                  <a:schemeClr val="bg1"/>
                </a:solidFill>
                <a:latin typeface="Arial Black" panose="020B0A04020102020204" pitchFamily="34" charset="0"/>
              </a:rPr>
              <a:t>dhe</a:t>
            </a:r>
            <a:r>
              <a:rPr lang="en-GB" b="1" dirty="0">
                <a:solidFill>
                  <a:schemeClr val="bg1"/>
                </a:solidFill>
                <a:latin typeface="Arial Black" panose="020B0A04020102020204" pitchFamily="34" charset="0"/>
              </a:rPr>
              <a:t> </a:t>
            </a:r>
            <a:r>
              <a:rPr lang="en-GB" b="1" dirty="0">
                <a:solidFill>
                  <a:srgbClr val="FFFF00"/>
                </a:solidFill>
                <a:latin typeface="Arial Black" panose="020B0A04020102020204" pitchFamily="34" charset="0"/>
              </a:rPr>
              <a:t>u </a:t>
            </a:r>
            <a:r>
              <a:rPr lang="en-GB" b="1" dirty="0" err="1">
                <a:solidFill>
                  <a:srgbClr val="FFFF00"/>
                </a:solidFill>
                <a:latin typeface="Arial Black" panose="020B0A04020102020204" pitchFamily="34" charset="0"/>
              </a:rPr>
              <a:t>ngrit</a:t>
            </a:r>
            <a:r>
              <a:rPr lang="en-GB" b="1" dirty="0">
                <a:solidFill>
                  <a:srgbClr val="FFFF00"/>
                </a:solidFill>
                <a:latin typeface="Arial Black" panose="020B0A04020102020204" pitchFamily="34" charset="0"/>
              </a:rPr>
              <a:t> n</a:t>
            </a:r>
            <a:r>
              <a:rPr lang="bg-BG" b="1" dirty="0">
                <a:solidFill>
                  <a:srgbClr val="FFFF00"/>
                </a:solidFill>
                <a:latin typeface="Arial Black" panose="020B0A04020102020204" pitchFamily="34" charset="0"/>
              </a:rPr>
              <a:t>ë </a:t>
            </a:r>
            <a:r>
              <a:rPr lang="en-GB" b="1" dirty="0">
                <a:solidFill>
                  <a:srgbClr val="FFFF00"/>
                </a:solidFill>
                <a:latin typeface="Arial Black" panose="020B0A04020102020204" pitchFamily="34" charset="0"/>
              </a:rPr>
              <a:t>k</a:t>
            </a:r>
            <a:r>
              <a:rPr lang="bg-BG" b="1" dirty="0">
                <a:solidFill>
                  <a:srgbClr val="FFFF00"/>
                </a:solidFill>
                <a:latin typeface="Arial Black" panose="020B0A04020102020204" pitchFamily="34" charset="0"/>
              </a:rPr>
              <a:t>ë</a:t>
            </a:r>
            <a:r>
              <a:rPr lang="en-GB" b="1" dirty="0">
                <a:solidFill>
                  <a:srgbClr val="FFFF00"/>
                </a:solidFill>
                <a:latin typeface="Arial Black" panose="020B0A04020102020204" pitchFamily="34" charset="0"/>
              </a:rPr>
              <a:t>mb</a:t>
            </a:r>
            <a:r>
              <a:rPr lang="bg-BG" b="1" dirty="0">
                <a:solidFill>
                  <a:srgbClr val="FFFF00"/>
                </a:solidFill>
                <a:latin typeface="Arial Black" panose="020B0A04020102020204" pitchFamily="34" charset="0"/>
              </a:rPr>
              <a:t>ë</a:t>
            </a:r>
            <a:r>
              <a:rPr lang="bg-BG" b="1" dirty="0">
                <a:solidFill>
                  <a:schemeClr val="bg1"/>
                </a:solidFill>
                <a:latin typeface="Arial Black" panose="020B0A04020102020204" pitchFamily="34" charset="0"/>
              </a:rPr>
              <a:t>)</a:t>
            </a:r>
            <a:r>
              <a:rPr lang="en-US" b="1" dirty="0">
                <a:solidFill>
                  <a:schemeClr val="bg1"/>
                </a:solidFill>
                <a:latin typeface="Arial Black" panose="020B0A04020102020204" pitchFamily="34" charset="0"/>
              </a:rPr>
              <a:t> (he lifted his weight and stood up </a:t>
            </a:r>
            <a:r>
              <a:rPr lang="en-GB" b="1" dirty="0">
                <a:solidFill>
                  <a:schemeClr val="bg1"/>
                </a:solidFill>
                <a:latin typeface="Arial Black" panose="020B0A04020102020204" pitchFamily="34" charset="0"/>
              </a:rPr>
              <a:t>etc</a:t>
            </a:r>
            <a:r>
              <a:rPr lang="bg-BG" b="1" dirty="0">
                <a:solidFill>
                  <a:schemeClr val="bg1"/>
                </a:solidFill>
                <a:latin typeface="Arial Black" panose="020B0A04020102020204" pitchFamily="34" charset="0"/>
              </a:rPr>
              <a:t>.</a:t>
            </a:r>
            <a:r>
              <a:rPr lang="en-US" b="1" dirty="0">
                <a:solidFill>
                  <a:schemeClr val="bg1"/>
                </a:solidFill>
                <a:latin typeface="Arial Black" panose="020B0A04020102020204" pitchFamily="34" charset="0"/>
              </a:rPr>
              <a:t>.</a:t>
            </a:r>
            <a:endParaRPr lang="en-GB"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0847435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F26A100-13DA-E178-D3D1-443F9F5EE9F9}"/>
              </a:ext>
            </a:extLst>
          </p:cNvPr>
          <p:cNvSpPr txBox="1"/>
          <p:nvPr/>
        </p:nvSpPr>
        <p:spPr>
          <a:xfrm>
            <a:off x="0" y="230881"/>
            <a:ext cx="11921544" cy="4090479"/>
          </a:xfrm>
          <a:prstGeom prst="rect">
            <a:avLst/>
          </a:prstGeom>
          <a:noFill/>
        </p:spPr>
        <p:txBody>
          <a:bodyPr wrap="square">
            <a:spAutoFit/>
          </a:bodyPr>
          <a:lstStyle/>
          <a:p>
            <a:pPr lvl="0" algn="just">
              <a:lnSpc>
                <a:spcPct val="115000"/>
              </a:lnSpc>
              <a:spcAft>
                <a:spcPts val="1000"/>
              </a:spcAft>
            </a:pP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 </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the </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written discourse, contexts where two </a:t>
            </a:r>
            <a:r>
              <a:rPr lang="en-US" sz="1800"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INd</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are used side by side, in a double connection, are often encountered. The joint use and pairing of </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intercultural idioms </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is not fortuitous. </a:t>
            </a:r>
            <a:endParaRPr lang="it-IT"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lvl="0" algn="just">
              <a:lnSpc>
                <a:spcPct val="115000"/>
              </a:lnSpc>
              <a:spcAft>
                <a:spcPts val="1000"/>
              </a:spcAft>
            </a:pP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Double constructions with </a:t>
            </a:r>
            <a:r>
              <a:rPr lang="en-US" sz="1800"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INd</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constitute a wide phenomenon, with certain semantic and stylistic functions within a segment of written discourse. </a:t>
            </a:r>
            <a:endParaRPr lang="it-IT"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lvl="0" algn="just">
              <a:lnSpc>
                <a:spcPct val="115000"/>
              </a:lnSpc>
              <a:spcAft>
                <a:spcPts val="1000"/>
              </a:spcAft>
            </a:pPr>
            <a:endParaRPr lang="it-IT" b="1" dirty="0">
              <a:solidFill>
                <a:schemeClr val="bg1"/>
              </a:solidFill>
              <a:latin typeface="Arial Black" panose="020B0A04020102020204" pitchFamily="34" charset="0"/>
              <a:ea typeface="Calibri" panose="020F0502020204030204" pitchFamily="34" charset="0"/>
              <a:cs typeface="Times New Roman" panose="02020603050405020304" pitchFamily="18" charset="0"/>
            </a:endParaRPr>
          </a:p>
          <a:p>
            <a:pPr lvl="0" algn="just">
              <a:lnSpc>
                <a:spcPct val="115000"/>
              </a:lnSpc>
              <a:spcAft>
                <a:spcPts val="1000"/>
              </a:spcAft>
            </a:pP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Precisely, the study of these relations is </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important</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to </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observe</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the  ways </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 which this </a:t>
            </a:r>
            <a:r>
              <a:rPr lang="en-US" sz="1800"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INd</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connections and the semantic phenomena that are embedded in them. </a:t>
            </a:r>
            <a:endParaRPr lang="it-IT"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lvl="0" algn="just">
              <a:lnSpc>
                <a:spcPct val="115000"/>
              </a:lnSpc>
              <a:spcAft>
                <a:spcPts val="1000"/>
              </a:spcAft>
            </a:pP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For example: this means inserting </a:t>
            </a:r>
            <a:r>
              <a:rPr lang="sq-AL"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kolonën e pestë</a:t>
            </a:r>
            <a:r>
              <a:rPr lang="en-GB" sz="18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t>
            </a:r>
            <a:r>
              <a:rPr lang="en-GB" sz="1800" b="1" i="1" dirty="0" err="1">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kalin</a:t>
            </a:r>
            <a:r>
              <a:rPr lang="en-GB"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e </a:t>
            </a:r>
            <a:r>
              <a:rPr lang="en-GB" sz="1800" b="1" i="1" dirty="0" err="1">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Trojës</a:t>
            </a:r>
            <a:r>
              <a:rPr lang="en-GB" sz="1800" b="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the fifth column, the Trojan horse</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t>
            </a:r>
            <a:r>
              <a:rPr lang="en-GB"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ka </a:t>
            </a:r>
            <a:r>
              <a:rPr lang="en-GB" sz="1800" b="1" i="1" dirty="0" err="1">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zënë</a:t>
            </a:r>
            <a:r>
              <a:rPr lang="en-GB"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a:t>
            </a:r>
            <a:r>
              <a:rPr lang="en-GB" sz="1800" b="1" i="1" dirty="0" err="1">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kokën</a:t>
            </a:r>
            <a:r>
              <a:rPr lang="en-GB"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me </a:t>
            </a:r>
            <a:r>
              <a:rPr lang="en-GB" sz="1800" b="1" i="1" dirty="0" err="1">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dorë</a:t>
            </a:r>
            <a:r>
              <a:rPr lang="en-GB"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a:t>
            </a:r>
            <a:r>
              <a:rPr lang="en-GB" sz="18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t>
            </a:r>
            <a:r>
              <a:rPr lang="bg-BG" sz="1800" b="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he grabbed his head with his hand</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and </a:t>
            </a:r>
            <a:r>
              <a:rPr lang="en-GB" sz="1800" b="1" i="1" dirty="0" err="1">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nuk</a:t>
            </a:r>
            <a:r>
              <a:rPr lang="en-GB"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di </a:t>
            </a:r>
            <a:r>
              <a:rPr lang="en-GB" sz="1800" b="1" i="1" dirty="0" err="1">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nga</a:t>
            </a:r>
            <a:r>
              <a:rPr lang="en-GB"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a:t>
            </a:r>
            <a:r>
              <a:rPr lang="en-GB" sz="1800" b="1" i="1" dirty="0" err="1">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t’ia</a:t>
            </a:r>
            <a:r>
              <a:rPr lang="en-GB"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a:t>
            </a:r>
            <a:r>
              <a:rPr lang="en-GB" sz="1800" b="1" i="1" dirty="0" err="1">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mbajë</a:t>
            </a:r>
            <a:r>
              <a:rPr lang="en-GB" sz="1800" b="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t>
            </a:r>
            <a:r>
              <a:rPr lang="en-US" sz="1800" b="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can’t hold on</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where </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intercultural idioms</a:t>
            </a:r>
            <a:r>
              <a:rPr lang="bg-BG"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are synonyms</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t>
            </a:r>
            <a:endParaRPr lang="en-GB" sz="16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54FC20FE-0743-311C-40C5-CB3ABD858B91}"/>
              </a:ext>
            </a:extLst>
          </p:cNvPr>
          <p:cNvSpPr txBox="1"/>
          <p:nvPr/>
        </p:nvSpPr>
        <p:spPr>
          <a:xfrm>
            <a:off x="18246" y="4552241"/>
            <a:ext cx="12173754" cy="646331"/>
          </a:xfrm>
          <a:prstGeom prst="rect">
            <a:avLst/>
          </a:prstGeom>
          <a:noFill/>
        </p:spPr>
        <p:txBody>
          <a:bodyPr wrap="square">
            <a:spAutoFit/>
          </a:bodyPr>
          <a:lstStyle/>
          <a:p>
            <a:pPr algn="just"/>
            <a:r>
              <a:rPr lang="en-US" sz="1800" b="1" kern="0" dirty="0">
                <a:solidFill>
                  <a:schemeClr val="bg1"/>
                </a:solidFill>
                <a:effectLst/>
                <a:latin typeface="Arial Black" panose="020B0A04020102020204" pitchFamily="34" charset="0"/>
                <a:ea typeface="Times New Roman" panose="02020603050405020304" pitchFamily="18" charset="0"/>
              </a:rPr>
              <a:t>In written discourse, pairing occurs even when </a:t>
            </a:r>
            <a:r>
              <a:rPr lang="en-US" sz="1800" b="1" kern="0" dirty="0" err="1">
                <a:solidFill>
                  <a:schemeClr val="bg1"/>
                </a:solidFill>
                <a:effectLst/>
                <a:latin typeface="Arial Black" panose="020B0A04020102020204" pitchFamily="34" charset="0"/>
                <a:ea typeface="Times New Roman" panose="02020603050405020304" pitchFamily="18" charset="0"/>
              </a:rPr>
              <a:t>INd</a:t>
            </a:r>
            <a:r>
              <a:rPr lang="en-US" sz="1800" b="1" kern="0" dirty="0">
                <a:solidFill>
                  <a:schemeClr val="bg1"/>
                </a:solidFill>
                <a:effectLst/>
                <a:latin typeface="Arial Black" panose="020B0A04020102020204" pitchFamily="34" charset="0"/>
                <a:ea typeface="Times New Roman" panose="02020603050405020304" pitchFamily="18" charset="0"/>
              </a:rPr>
              <a:t> has the opposite meaning, that is, they have an antonymic semantic connection.</a:t>
            </a:r>
            <a:endParaRPr lang="en-GB" b="1" dirty="0">
              <a:solidFill>
                <a:schemeClr val="bg1"/>
              </a:solidFill>
              <a:latin typeface="Arial Black" panose="020B0A04020102020204" pitchFamily="34" charset="0"/>
            </a:endParaRPr>
          </a:p>
        </p:txBody>
      </p:sp>
      <p:sp>
        <p:nvSpPr>
          <p:cNvPr id="7" name="TextBox 6">
            <a:extLst>
              <a:ext uri="{FF2B5EF4-FFF2-40B4-BE49-F238E27FC236}">
                <a16:creationId xmlns:a16="http://schemas.microsoft.com/office/drawing/2014/main" id="{F48BE6A9-848B-67DA-8751-DE787D07870D}"/>
              </a:ext>
            </a:extLst>
          </p:cNvPr>
          <p:cNvSpPr txBox="1"/>
          <p:nvPr/>
        </p:nvSpPr>
        <p:spPr>
          <a:xfrm>
            <a:off x="131472" y="5219837"/>
            <a:ext cx="11929056" cy="1200329"/>
          </a:xfrm>
          <a:prstGeom prst="rect">
            <a:avLst/>
          </a:prstGeom>
          <a:noFill/>
        </p:spPr>
        <p:txBody>
          <a:bodyPr wrap="square">
            <a:spAutoFit/>
          </a:bodyPr>
          <a:lstStyle/>
          <a:p>
            <a:pPr algn="just"/>
            <a:r>
              <a:rPr lang="en-US" sz="1800" b="1" kern="0" dirty="0">
                <a:solidFill>
                  <a:schemeClr val="bg1"/>
                </a:solidFill>
                <a:effectLst/>
                <a:latin typeface="Arial Black" panose="020B0A04020102020204" pitchFamily="34" charset="0"/>
                <a:ea typeface="Times New Roman" panose="02020603050405020304" pitchFamily="18" charset="0"/>
              </a:rPr>
              <a:t>For example, </a:t>
            </a:r>
            <a:r>
              <a:rPr lang="en-US" sz="1800" b="1" kern="0" dirty="0">
                <a:solidFill>
                  <a:srgbClr val="FFFF00"/>
                </a:solidFill>
                <a:effectLst/>
                <a:latin typeface="Arial Black" panose="020B0A04020102020204" pitchFamily="34" charset="0"/>
                <a:ea typeface="Times New Roman" panose="02020603050405020304" pitchFamily="18" charset="0"/>
              </a:rPr>
              <a:t>we don't seek to win our freedom </a:t>
            </a:r>
            <a:r>
              <a:rPr lang="en-GB" sz="1800" b="1" i="1" kern="0" dirty="0" err="1">
                <a:solidFill>
                  <a:schemeClr val="bg1"/>
                </a:solidFill>
                <a:effectLst/>
                <a:latin typeface="Arial Black" panose="020B0A04020102020204" pitchFamily="34" charset="0"/>
                <a:ea typeface="Times New Roman" panose="02020603050405020304" pitchFamily="18" charset="0"/>
              </a:rPr>
              <a:t>tue</a:t>
            </a:r>
            <a:r>
              <a:rPr lang="en-GB" sz="1800" b="1" i="1" kern="0" dirty="0">
                <a:solidFill>
                  <a:schemeClr val="bg1"/>
                </a:solidFill>
                <a:effectLst/>
                <a:latin typeface="Arial Black" panose="020B0A04020102020204" pitchFamily="34" charset="0"/>
                <a:ea typeface="Times New Roman" panose="02020603050405020304" pitchFamily="18" charset="0"/>
              </a:rPr>
              <a:t> </a:t>
            </a:r>
            <a:r>
              <a:rPr lang="en-GB" sz="1800" b="1" i="1" kern="0" dirty="0" err="1">
                <a:solidFill>
                  <a:schemeClr val="bg1"/>
                </a:solidFill>
                <a:effectLst/>
                <a:latin typeface="Arial Black" panose="020B0A04020102020204" pitchFamily="34" charset="0"/>
                <a:ea typeface="Times New Roman" panose="02020603050405020304" pitchFamily="18" charset="0"/>
              </a:rPr>
              <a:t>shtri</a:t>
            </a:r>
            <a:r>
              <a:rPr lang="en-GB" sz="1800" b="1" i="1" kern="0" dirty="0">
                <a:solidFill>
                  <a:schemeClr val="bg1"/>
                </a:solidFill>
                <a:effectLst/>
                <a:latin typeface="Arial Black" panose="020B0A04020102020204" pitchFamily="34" charset="0"/>
                <a:ea typeface="Times New Roman" panose="02020603050405020304" pitchFamily="18" charset="0"/>
              </a:rPr>
              <a:t> </a:t>
            </a:r>
            <a:r>
              <a:rPr lang="en-GB" sz="1800" b="1" i="1" kern="0" dirty="0" err="1">
                <a:solidFill>
                  <a:schemeClr val="bg1"/>
                </a:solidFill>
                <a:effectLst/>
                <a:latin typeface="Arial Black" panose="020B0A04020102020204" pitchFamily="34" charset="0"/>
                <a:ea typeface="Times New Roman" panose="02020603050405020304" pitchFamily="18" charset="0"/>
              </a:rPr>
              <a:t>dorën</a:t>
            </a:r>
            <a:r>
              <a:rPr lang="en-US" sz="1800" b="1" kern="0" dirty="0">
                <a:solidFill>
                  <a:schemeClr val="bg1"/>
                </a:solidFill>
                <a:effectLst/>
                <a:latin typeface="Arial Black" panose="020B0A04020102020204" pitchFamily="34" charset="0"/>
                <a:ea typeface="Times New Roman" panose="02020603050405020304" pitchFamily="18" charset="0"/>
              </a:rPr>
              <a:t> (</a:t>
            </a:r>
            <a:r>
              <a:rPr lang="en-US" sz="1800" b="1" kern="0" dirty="0">
                <a:solidFill>
                  <a:srgbClr val="FFFF00"/>
                </a:solidFill>
                <a:effectLst/>
                <a:latin typeface="Arial Black" panose="020B0A04020102020204" pitchFamily="34" charset="0"/>
                <a:ea typeface="Times New Roman" panose="02020603050405020304" pitchFamily="18" charset="0"/>
              </a:rPr>
              <a:t>by extending our hand</a:t>
            </a:r>
            <a:r>
              <a:rPr lang="en-US" sz="1800" b="1" kern="0" dirty="0">
                <a:solidFill>
                  <a:schemeClr val="bg1"/>
                </a:solidFill>
                <a:effectLst/>
                <a:latin typeface="Arial Black" panose="020B0A04020102020204" pitchFamily="34" charset="0"/>
                <a:ea typeface="Times New Roman" panose="02020603050405020304" pitchFamily="18" charset="0"/>
              </a:rPr>
              <a:t>), but </a:t>
            </a:r>
            <a:r>
              <a:rPr lang="en-GB" sz="1800" b="1" i="1" kern="0" dirty="0" err="1">
                <a:solidFill>
                  <a:srgbClr val="FFFF00"/>
                </a:solidFill>
                <a:effectLst/>
                <a:latin typeface="Arial Black" panose="020B0A04020102020204" pitchFamily="34" charset="0"/>
                <a:ea typeface="Times New Roman" panose="02020603050405020304" pitchFamily="18" charset="0"/>
              </a:rPr>
              <a:t>tue</a:t>
            </a:r>
            <a:r>
              <a:rPr lang="en-GB" sz="1800" b="1" i="1" kern="0" dirty="0">
                <a:solidFill>
                  <a:srgbClr val="FFFF00"/>
                </a:solidFill>
                <a:effectLst/>
                <a:latin typeface="Arial Black" panose="020B0A04020102020204" pitchFamily="34" charset="0"/>
                <a:ea typeface="Times New Roman" panose="02020603050405020304" pitchFamily="18" charset="0"/>
              </a:rPr>
              <a:t> </a:t>
            </a:r>
            <a:r>
              <a:rPr lang="en-GB" sz="1800" b="1" i="1" kern="0" dirty="0" err="1">
                <a:solidFill>
                  <a:srgbClr val="FFFF00"/>
                </a:solidFill>
                <a:effectLst/>
                <a:latin typeface="Arial Black" panose="020B0A04020102020204" pitchFamily="34" charset="0"/>
                <a:ea typeface="Times New Roman" panose="02020603050405020304" pitchFamily="18" charset="0"/>
              </a:rPr>
              <a:t>tregue</a:t>
            </a:r>
            <a:r>
              <a:rPr lang="en-GB" sz="1800" b="1" i="1" kern="0" dirty="0">
                <a:solidFill>
                  <a:srgbClr val="FFFF00"/>
                </a:solidFill>
                <a:effectLst/>
                <a:latin typeface="Arial Black" panose="020B0A04020102020204" pitchFamily="34" charset="0"/>
                <a:ea typeface="Times New Roman" panose="02020603050405020304" pitchFamily="18" charset="0"/>
              </a:rPr>
              <a:t> </a:t>
            </a:r>
            <a:r>
              <a:rPr lang="en-GB" sz="1800" b="1" i="1" kern="0" dirty="0" err="1">
                <a:solidFill>
                  <a:srgbClr val="FFFF00"/>
                </a:solidFill>
                <a:effectLst/>
                <a:latin typeface="Arial Black" panose="020B0A04020102020204" pitchFamily="34" charset="0"/>
                <a:ea typeface="Times New Roman" panose="02020603050405020304" pitchFamily="18" charset="0"/>
              </a:rPr>
              <a:t>grushtin</a:t>
            </a:r>
            <a:r>
              <a:rPr lang="en-US" sz="1800" b="1" kern="0" dirty="0">
                <a:solidFill>
                  <a:srgbClr val="FFFF00"/>
                </a:solidFill>
                <a:effectLst/>
                <a:latin typeface="Arial Black" panose="020B0A04020102020204" pitchFamily="34" charset="0"/>
                <a:ea typeface="Times New Roman" panose="02020603050405020304" pitchFamily="18" charset="0"/>
              </a:rPr>
              <a:t> </a:t>
            </a:r>
            <a:r>
              <a:rPr lang="en-US" sz="1800" b="1" kern="0" dirty="0">
                <a:solidFill>
                  <a:schemeClr val="bg1"/>
                </a:solidFill>
                <a:effectLst/>
                <a:latin typeface="Arial Black" panose="020B0A04020102020204" pitchFamily="34" charset="0"/>
                <a:ea typeface="Times New Roman" panose="02020603050405020304" pitchFamily="18" charset="0"/>
              </a:rPr>
              <a:t>(</a:t>
            </a:r>
            <a:r>
              <a:rPr lang="en-US" sz="1800" b="1" kern="0" dirty="0">
                <a:solidFill>
                  <a:srgbClr val="FFFF00"/>
                </a:solidFill>
                <a:effectLst/>
                <a:latin typeface="Arial Black" panose="020B0A04020102020204" pitchFamily="34" charset="0"/>
                <a:ea typeface="Times New Roman" panose="02020603050405020304" pitchFamily="18" charset="0"/>
              </a:rPr>
              <a:t>by showing your fist</a:t>
            </a:r>
            <a:r>
              <a:rPr lang="en-US" sz="1800" b="1" kern="0" dirty="0">
                <a:solidFill>
                  <a:schemeClr val="bg1"/>
                </a:solidFill>
                <a:effectLst/>
                <a:latin typeface="Arial Black" panose="020B0A04020102020204" pitchFamily="34" charset="0"/>
                <a:ea typeface="Times New Roman" panose="02020603050405020304" pitchFamily="18" charset="0"/>
              </a:rPr>
              <a:t>) ... the meaning differs when saying </a:t>
            </a:r>
            <a:r>
              <a:rPr lang="en-GB" sz="1800" b="1" i="1" kern="0" dirty="0" err="1">
                <a:solidFill>
                  <a:srgbClr val="FFFF00"/>
                </a:solidFill>
                <a:effectLst/>
                <a:latin typeface="Arial Black" panose="020B0A04020102020204" pitchFamily="34" charset="0"/>
                <a:ea typeface="Times New Roman" panose="02020603050405020304" pitchFamily="18" charset="0"/>
              </a:rPr>
              <a:t>t’u</a:t>
            </a:r>
            <a:r>
              <a:rPr lang="en-GB" sz="1800" b="1" i="1" kern="0" dirty="0">
                <a:solidFill>
                  <a:srgbClr val="FFFF00"/>
                </a:solidFill>
                <a:effectLst/>
                <a:latin typeface="Arial Black" panose="020B0A04020102020204" pitchFamily="34" charset="0"/>
                <a:ea typeface="Times New Roman" panose="02020603050405020304" pitchFamily="18" charset="0"/>
              </a:rPr>
              <a:t> </a:t>
            </a:r>
            <a:r>
              <a:rPr lang="en-GB" sz="1800" b="1" i="1" kern="0" dirty="0" err="1">
                <a:solidFill>
                  <a:srgbClr val="FFFF00"/>
                </a:solidFill>
                <a:effectLst/>
                <a:latin typeface="Arial Black" panose="020B0A04020102020204" pitchFamily="34" charset="0"/>
                <a:ea typeface="Times New Roman" panose="02020603050405020304" pitchFamily="18" charset="0"/>
              </a:rPr>
              <a:t>fërkosh</a:t>
            </a:r>
            <a:r>
              <a:rPr lang="en-GB" sz="1800" b="1" i="1" kern="0" dirty="0">
                <a:solidFill>
                  <a:srgbClr val="FFFF00"/>
                </a:solidFill>
                <a:effectLst/>
                <a:latin typeface="Arial Black" panose="020B0A04020102020204" pitchFamily="34" charset="0"/>
                <a:ea typeface="Times New Roman" panose="02020603050405020304" pitchFamily="18" charset="0"/>
              </a:rPr>
              <a:t> </a:t>
            </a:r>
            <a:r>
              <a:rPr lang="en-GB" sz="1800" b="1" i="1" kern="0" dirty="0" err="1">
                <a:solidFill>
                  <a:srgbClr val="FFFF00"/>
                </a:solidFill>
                <a:effectLst/>
                <a:latin typeface="Arial Black" panose="020B0A04020102020204" pitchFamily="34" charset="0"/>
                <a:ea typeface="Times New Roman" panose="02020603050405020304" pitchFamily="18" charset="0"/>
              </a:rPr>
              <a:t>krahët</a:t>
            </a:r>
            <a:r>
              <a:rPr lang="en-GB" sz="1800" b="1" i="1" kern="0" dirty="0">
                <a:solidFill>
                  <a:srgbClr val="FFFF00"/>
                </a:solidFill>
                <a:effectLst/>
                <a:latin typeface="Arial Black" panose="020B0A04020102020204" pitchFamily="34" charset="0"/>
                <a:ea typeface="Times New Roman" panose="02020603050405020304" pitchFamily="18" charset="0"/>
              </a:rPr>
              <a:t> </a:t>
            </a:r>
            <a:r>
              <a:rPr lang="en-GB" sz="1800" b="1" kern="0" dirty="0" err="1">
                <a:solidFill>
                  <a:srgbClr val="FFFF00"/>
                </a:solidFill>
                <a:effectLst/>
                <a:latin typeface="Arial Black" panose="020B0A04020102020204" pitchFamily="34" charset="0"/>
                <a:ea typeface="Times New Roman" panose="02020603050405020304" pitchFamily="18" charset="0"/>
              </a:rPr>
              <a:t>atyre</a:t>
            </a:r>
            <a:r>
              <a:rPr lang="en-GB" sz="1800" b="1" kern="0" dirty="0">
                <a:solidFill>
                  <a:srgbClr val="FFFF00"/>
                </a:solidFill>
                <a:effectLst/>
                <a:latin typeface="Arial Black" panose="020B0A04020102020204" pitchFamily="34" charset="0"/>
                <a:ea typeface="Times New Roman" panose="02020603050405020304" pitchFamily="18" charset="0"/>
              </a:rPr>
              <a:t> </a:t>
            </a:r>
            <a:r>
              <a:rPr lang="en-GB" sz="1800" b="1" kern="0" dirty="0">
                <a:solidFill>
                  <a:schemeClr val="bg1"/>
                </a:solidFill>
                <a:effectLst/>
                <a:latin typeface="Arial Black" panose="020B0A04020102020204" pitchFamily="34" charset="0"/>
                <a:ea typeface="Times New Roman" panose="02020603050405020304" pitchFamily="18" charset="0"/>
              </a:rPr>
              <a:t>(</a:t>
            </a:r>
            <a:r>
              <a:rPr lang="en-GB" sz="1800" b="1" kern="0" dirty="0">
                <a:solidFill>
                  <a:srgbClr val="FFFF00"/>
                </a:solidFill>
                <a:effectLst/>
                <a:latin typeface="Arial Black" panose="020B0A04020102020204" pitchFamily="34" charset="0"/>
                <a:ea typeface="Times New Roman" panose="02020603050405020304" pitchFamily="18" charset="0"/>
              </a:rPr>
              <a:t>it is different to  rob their arms</a:t>
            </a:r>
            <a:r>
              <a:rPr lang="en-GB" sz="1800" b="1" kern="0" dirty="0">
                <a:solidFill>
                  <a:schemeClr val="bg1"/>
                </a:solidFill>
                <a:effectLst/>
                <a:latin typeface="Arial Black" panose="020B0A04020102020204" pitchFamily="34" charset="0"/>
                <a:ea typeface="Times New Roman" panose="02020603050405020304" pitchFamily="18" charset="0"/>
              </a:rPr>
              <a:t>) </a:t>
            </a:r>
            <a:r>
              <a:rPr lang="en-US" sz="1800" b="1" kern="0" dirty="0">
                <a:solidFill>
                  <a:schemeClr val="bg1"/>
                </a:solidFill>
                <a:effectLst/>
                <a:latin typeface="Arial Black" panose="020B0A04020102020204" pitchFamily="34" charset="0"/>
                <a:ea typeface="Times New Roman" panose="02020603050405020304" pitchFamily="18" charset="0"/>
              </a:rPr>
              <a:t>and </a:t>
            </a:r>
            <a:r>
              <a:rPr lang="en-GB" sz="1800" b="1" i="1" kern="0" dirty="0" err="1">
                <a:solidFill>
                  <a:srgbClr val="FFFF00"/>
                </a:solidFill>
                <a:effectLst/>
                <a:latin typeface="Arial Black" panose="020B0A04020102020204" pitchFamily="34" charset="0"/>
                <a:ea typeface="Times New Roman" panose="02020603050405020304" pitchFamily="18" charset="0"/>
              </a:rPr>
              <a:t>t’u</a:t>
            </a:r>
            <a:r>
              <a:rPr lang="en-GB" sz="1800" b="1" i="1" kern="0" dirty="0">
                <a:solidFill>
                  <a:srgbClr val="FFFF00"/>
                </a:solidFill>
                <a:effectLst/>
                <a:latin typeface="Arial Black" panose="020B0A04020102020204" pitchFamily="34" charset="0"/>
                <a:ea typeface="Times New Roman" panose="02020603050405020304" pitchFamily="18" charset="0"/>
              </a:rPr>
              <a:t> </a:t>
            </a:r>
            <a:r>
              <a:rPr lang="en-GB" sz="1800" b="1" i="1" kern="0" dirty="0" err="1">
                <a:solidFill>
                  <a:srgbClr val="FFFF00"/>
                </a:solidFill>
                <a:effectLst/>
                <a:latin typeface="Arial Black" panose="020B0A04020102020204" pitchFamily="34" charset="0"/>
                <a:ea typeface="Times New Roman" panose="02020603050405020304" pitchFamily="18" charset="0"/>
              </a:rPr>
              <a:t>tregosh</a:t>
            </a:r>
            <a:r>
              <a:rPr lang="en-GB" sz="1800" b="1" i="1" kern="0" dirty="0">
                <a:solidFill>
                  <a:srgbClr val="FFFF00"/>
                </a:solidFill>
                <a:effectLst/>
                <a:latin typeface="Arial Black" panose="020B0A04020102020204" pitchFamily="34" charset="0"/>
                <a:ea typeface="Times New Roman" panose="02020603050405020304" pitchFamily="18" charset="0"/>
              </a:rPr>
              <a:t> </a:t>
            </a:r>
            <a:r>
              <a:rPr lang="en-GB" sz="1800" b="1" i="1" kern="0" dirty="0" err="1">
                <a:solidFill>
                  <a:srgbClr val="FFFF00"/>
                </a:solidFill>
                <a:effectLst/>
                <a:latin typeface="Arial Black" panose="020B0A04020102020204" pitchFamily="34" charset="0"/>
                <a:ea typeface="Times New Roman" panose="02020603050405020304" pitchFamily="18" charset="0"/>
              </a:rPr>
              <a:t>grushtin</a:t>
            </a:r>
            <a:r>
              <a:rPr lang="en-US" sz="1800" b="1" kern="0" dirty="0">
                <a:solidFill>
                  <a:srgbClr val="FFFF00"/>
                </a:solidFill>
                <a:effectLst/>
                <a:latin typeface="Arial Black" panose="020B0A04020102020204" pitchFamily="34" charset="0"/>
                <a:ea typeface="Times New Roman" panose="02020603050405020304" pitchFamily="18" charset="0"/>
              </a:rPr>
              <a:t> </a:t>
            </a:r>
            <a:r>
              <a:rPr lang="en-US" sz="1800" b="1" kern="0" dirty="0">
                <a:solidFill>
                  <a:schemeClr val="bg1"/>
                </a:solidFill>
                <a:effectLst/>
                <a:latin typeface="Arial Black" panose="020B0A04020102020204" pitchFamily="34" charset="0"/>
                <a:ea typeface="Times New Roman" panose="02020603050405020304" pitchFamily="18" charset="0"/>
              </a:rPr>
              <a:t>(</a:t>
            </a:r>
            <a:r>
              <a:rPr lang="en-US" sz="1800" b="1" kern="0" dirty="0">
                <a:solidFill>
                  <a:srgbClr val="FFFF00"/>
                </a:solidFill>
                <a:effectLst/>
                <a:latin typeface="Arial Black" panose="020B0A04020102020204" pitchFamily="34" charset="0"/>
                <a:ea typeface="Times New Roman" panose="02020603050405020304" pitchFamily="18" charset="0"/>
              </a:rPr>
              <a:t>to show them the fist</a:t>
            </a:r>
            <a:r>
              <a:rPr lang="en-US" sz="1800" b="1" kern="0" dirty="0">
                <a:solidFill>
                  <a:schemeClr val="bg1"/>
                </a:solidFill>
                <a:effectLst/>
                <a:latin typeface="Arial Black" panose="020B0A04020102020204" pitchFamily="34" charset="0"/>
                <a:ea typeface="Times New Roman" panose="02020603050405020304" pitchFamily="18" charset="0"/>
              </a:rPr>
              <a:t>)…  </a:t>
            </a:r>
            <a:endParaRPr lang="en-GB"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1097502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BDE998C-67E3-D6CA-1D6D-D304E9AFC5E8}"/>
              </a:ext>
            </a:extLst>
          </p:cNvPr>
          <p:cNvSpPr txBox="1"/>
          <p:nvPr/>
        </p:nvSpPr>
        <p:spPr>
          <a:xfrm>
            <a:off x="113764" y="213274"/>
            <a:ext cx="11964472" cy="4533164"/>
          </a:xfrm>
          <a:prstGeom prst="rect">
            <a:avLst/>
          </a:prstGeom>
          <a:noFill/>
        </p:spPr>
        <p:txBody>
          <a:bodyPr wrap="square">
            <a:spAutoFit/>
          </a:bodyPr>
          <a:lstStyle/>
          <a:p>
            <a:pPr algn="just">
              <a:lnSpc>
                <a:spcPct val="115000"/>
              </a:lnSpc>
            </a:pP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The joint use and pairing of </a:t>
            </a:r>
            <a:r>
              <a:rPr lang="en-US" sz="1800"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INd</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brings new semantic and stylistic values to the written discourse, makes the phrase more powerful and beautiful, conveys the idea or thought in a more simple and convincing way. </a:t>
            </a:r>
          </a:p>
          <a:p>
            <a:pPr algn="just">
              <a:lnSpc>
                <a:spcPct val="115000"/>
              </a:lnSpc>
            </a:pPr>
            <a:endParaRPr lang="en-US" b="1" dirty="0">
              <a:solidFill>
                <a:schemeClr val="bg1"/>
              </a:solidFill>
              <a:latin typeface="Arial Black" panose="020B0A04020102020204" pitchFamily="34" charset="0"/>
              <a:ea typeface="Calibri" panose="020F0502020204030204" pitchFamily="34" charset="0"/>
              <a:cs typeface="Times New Roman" panose="02020603050405020304" pitchFamily="18" charset="0"/>
            </a:endParaRPr>
          </a:p>
          <a:p>
            <a:pPr algn="just">
              <a:lnSpc>
                <a:spcPct val="115000"/>
              </a:lnSpc>
            </a:pP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The features and values of such connections are observed both in the formal (structural) aspect, as well as in the semantic and functional aspect. </a:t>
            </a:r>
          </a:p>
          <a:p>
            <a:pPr algn="just">
              <a:lnSpc>
                <a:spcPct val="115000"/>
              </a:lnSpc>
            </a:pPr>
            <a:endParaRPr lang="en-US" b="1" dirty="0">
              <a:solidFill>
                <a:schemeClr val="bg1"/>
              </a:solidFill>
              <a:latin typeface="Arial Black" panose="020B0A04020102020204" pitchFamily="34" charset="0"/>
              <a:ea typeface="Calibri" panose="020F0502020204030204" pitchFamily="34" charset="0"/>
              <a:cs typeface="Times New Roman" panose="02020603050405020304" pitchFamily="18" charset="0"/>
            </a:endParaRPr>
          </a:p>
          <a:p>
            <a:pPr algn="just">
              <a:lnSpc>
                <a:spcPct val="115000"/>
              </a:lnSpc>
            </a:pP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 most cases, the double connections of intercultural idioms add to the </a:t>
            </a:r>
            <a:r>
              <a:rPr lang="en-US" sz="1800" b="1" dirty="0" err="1">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microcontext</a:t>
            </a: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positive or negative evaluative notions, which are their own characteristics. </a:t>
            </a:r>
          </a:p>
          <a:p>
            <a:pPr algn="just">
              <a:lnSpc>
                <a:spcPct val="115000"/>
              </a:lnSpc>
            </a:pPr>
            <a:endParaRPr lang="en-US" b="1" dirty="0">
              <a:solidFill>
                <a:schemeClr val="bg1"/>
              </a:solidFill>
              <a:latin typeface="Arial Black" panose="020B0A04020102020204" pitchFamily="34" charset="0"/>
              <a:ea typeface="Calibri" panose="020F0502020204030204" pitchFamily="34" charset="0"/>
              <a:cs typeface="Times New Roman" panose="02020603050405020304" pitchFamily="18" charset="0"/>
            </a:endParaRPr>
          </a:p>
          <a:p>
            <a:pPr algn="just">
              <a:lnSpc>
                <a:spcPct val="115000"/>
              </a:lnSpc>
            </a:pPr>
            <a:r>
              <a:rPr lang="en-US"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 fact, those intercultural idioms that have a strong emotive notion are usually connected in pairs, but the most important thing is that they are essentially synonymous or antonyms, or they might have complementary connections for a more general common or opposite semantics.</a:t>
            </a:r>
            <a:endParaRPr lang="en-GB" sz="16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04036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A2ED90C-8E3B-7D52-1125-63DE2BE1AA11}"/>
              </a:ext>
            </a:extLst>
          </p:cNvPr>
          <p:cNvSpPr txBox="1"/>
          <p:nvPr/>
        </p:nvSpPr>
        <p:spPr>
          <a:xfrm>
            <a:off x="235039" y="268953"/>
            <a:ext cx="11729433" cy="6463308"/>
          </a:xfrm>
          <a:prstGeom prst="rect">
            <a:avLst/>
          </a:prstGeom>
          <a:noFill/>
        </p:spPr>
        <p:txBody>
          <a:bodyPr wrap="square">
            <a:spAutoFit/>
          </a:bodyPr>
          <a:lstStyle/>
          <a:p>
            <a:pPr algn="just"/>
            <a:r>
              <a:rPr lang="en-GB" sz="1800" kern="0" dirty="0">
                <a:solidFill>
                  <a:schemeClr val="bg1"/>
                </a:solidFill>
                <a:effectLst/>
                <a:latin typeface="Arial Black" panose="020B0A04020102020204" pitchFamily="34" charset="0"/>
                <a:ea typeface="Times New Roman" panose="02020603050405020304" pitchFamily="18" charset="0"/>
              </a:rPr>
              <a:t> </a:t>
            </a:r>
            <a:r>
              <a:rPr lang="en-US" sz="1800" kern="0" dirty="0">
                <a:solidFill>
                  <a:schemeClr val="bg1"/>
                </a:solidFill>
                <a:effectLst/>
                <a:latin typeface="Arial Black" panose="020B0A04020102020204" pitchFamily="34" charset="0"/>
                <a:ea typeface="Times New Roman" panose="02020603050405020304" pitchFamily="18" charset="0"/>
              </a:rPr>
              <a:t>In the written discourse of the Albanian Language, with </a:t>
            </a:r>
            <a:r>
              <a:rPr lang="en-US" sz="1800" b="1" kern="0" dirty="0">
                <a:solidFill>
                  <a:srgbClr val="FFFF00"/>
                </a:solidFill>
                <a:effectLst/>
                <a:latin typeface="Arial Black" panose="020B0A04020102020204" pitchFamily="34" charset="0"/>
                <a:ea typeface="Times New Roman" panose="02020603050405020304" pitchFamily="18" charset="0"/>
              </a:rPr>
              <a:t>Ind</a:t>
            </a:r>
            <a:r>
              <a:rPr lang="en-US" sz="1800" kern="0" dirty="0">
                <a:solidFill>
                  <a:schemeClr val="bg1"/>
                </a:solidFill>
                <a:effectLst/>
                <a:latin typeface="Arial Black" panose="020B0A04020102020204" pitchFamily="34" charset="0"/>
                <a:ea typeface="Times New Roman" panose="02020603050405020304" pitchFamily="18" charset="0"/>
              </a:rPr>
              <a:t> are created also </a:t>
            </a:r>
            <a:r>
              <a:rPr lang="en-US" sz="1800" b="1" kern="0" dirty="0">
                <a:solidFill>
                  <a:srgbClr val="FFFF00"/>
                </a:solidFill>
                <a:effectLst/>
                <a:latin typeface="Arial Black" panose="020B0A04020102020204" pitchFamily="34" charset="0"/>
                <a:ea typeface="Times New Roman" panose="02020603050405020304" pitchFamily="18" charset="0"/>
              </a:rPr>
              <a:t>strings</a:t>
            </a:r>
            <a:r>
              <a:rPr lang="en-US" sz="1800" kern="0" dirty="0">
                <a:solidFill>
                  <a:schemeClr val="bg1"/>
                </a:solidFill>
                <a:effectLst/>
                <a:latin typeface="Arial Black" panose="020B0A04020102020204" pitchFamily="34" charset="0"/>
                <a:ea typeface="Times New Roman" panose="02020603050405020304" pitchFamily="18" charset="0"/>
              </a:rPr>
              <a:t> of such units which are lining up within a narrow context according to semantic and stylistic connections organized around an idea or characterization to complement each other from different sides. </a:t>
            </a:r>
          </a:p>
          <a:p>
            <a:pPr algn="just"/>
            <a:endParaRPr lang="en-US" kern="0" dirty="0">
              <a:solidFill>
                <a:schemeClr val="bg1"/>
              </a:solidFill>
              <a:latin typeface="Arial Black" panose="020B0A04020102020204" pitchFamily="34" charset="0"/>
              <a:ea typeface="Times New Roman" panose="02020603050405020304" pitchFamily="18" charset="0"/>
            </a:endParaRPr>
          </a:p>
          <a:p>
            <a:pPr algn="just"/>
            <a:r>
              <a:rPr lang="en-US" sz="1800" kern="0" dirty="0">
                <a:solidFill>
                  <a:schemeClr val="bg1"/>
                </a:solidFill>
                <a:effectLst/>
                <a:latin typeface="Arial Black" panose="020B0A04020102020204" pitchFamily="34" charset="0"/>
                <a:ea typeface="Times New Roman" panose="02020603050405020304" pitchFamily="18" charset="0"/>
              </a:rPr>
              <a:t>This indicates that to create a string you cannot include any Ind but only those that have or will have certain meaningful and emotional relationships with others (usually synonymous, antonymic, mixed, etc.)</a:t>
            </a:r>
          </a:p>
          <a:p>
            <a:pPr algn="just"/>
            <a:endParaRPr lang="en-US" kern="0" dirty="0">
              <a:solidFill>
                <a:schemeClr val="bg1"/>
              </a:solidFill>
              <a:latin typeface="Arial Black" panose="020B0A04020102020204" pitchFamily="34" charset="0"/>
            </a:endParaRPr>
          </a:p>
          <a:p>
            <a:pPr algn="just"/>
            <a:r>
              <a:rPr lang="en-US" sz="1800" b="1" kern="0" dirty="0">
                <a:solidFill>
                  <a:schemeClr val="bg1"/>
                </a:solidFill>
                <a:effectLst/>
                <a:latin typeface="Arial Black" panose="020B0A04020102020204" pitchFamily="34" charset="0"/>
                <a:ea typeface="Times New Roman" panose="02020603050405020304" pitchFamily="18" charset="0"/>
              </a:rPr>
              <a:t>These units make the context more powerful and expressive, give the idea or thought more convincing, and the author's appraisal is clearly expressed. </a:t>
            </a:r>
          </a:p>
          <a:p>
            <a:pPr algn="just"/>
            <a:endParaRPr lang="en-US" b="1" kern="0" dirty="0">
              <a:solidFill>
                <a:schemeClr val="bg1"/>
              </a:solidFill>
              <a:latin typeface="Arial Black" panose="020B0A04020102020204" pitchFamily="34" charset="0"/>
            </a:endParaRPr>
          </a:p>
          <a:p>
            <a:pPr marL="285750" indent="-285750" algn="just">
              <a:buFont typeface="Wingdings" panose="05000000000000000000" pitchFamily="2" charset="2"/>
              <a:buChar char="q"/>
            </a:pPr>
            <a:r>
              <a:rPr lang="sq-AL" sz="1800" b="1" i="1" kern="0" dirty="0">
                <a:solidFill>
                  <a:schemeClr val="bg1"/>
                </a:solidFill>
                <a:effectLst/>
                <a:latin typeface="Arial Black" panose="020B0A04020102020204" pitchFamily="34" charset="0"/>
                <a:ea typeface="Times New Roman" panose="02020603050405020304" pitchFamily="18" charset="0"/>
              </a:rPr>
              <a:t>ato që tha ai ishin fjalët e një të çorodituri (</a:t>
            </a:r>
            <a:r>
              <a:rPr lang="sq-AL" sz="1800" b="1" i="1" kern="0" dirty="0">
                <a:solidFill>
                  <a:srgbClr val="FFFF00"/>
                </a:solidFill>
                <a:effectLst/>
                <a:latin typeface="Arial Black" panose="020B0A04020102020204" pitchFamily="34" charset="0"/>
                <a:ea typeface="Times New Roman" panose="02020603050405020304" pitchFamily="18" charset="0"/>
              </a:rPr>
              <a:t>what he stated were the words of deranged person</a:t>
            </a:r>
            <a:r>
              <a:rPr lang="sq-AL" sz="1800" b="1" i="1" kern="0" dirty="0">
                <a:solidFill>
                  <a:schemeClr val="bg1"/>
                </a:solidFill>
                <a:effectLst/>
                <a:latin typeface="Arial Black" panose="020B0A04020102020204" pitchFamily="34" charset="0"/>
                <a:ea typeface="Times New Roman" panose="02020603050405020304" pitchFamily="18" charset="0"/>
              </a:rPr>
              <a:t>), e një të marri të hutuar (</a:t>
            </a:r>
            <a:r>
              <a:rPr lang="sq-AL" sz="1800" b="1" i="1" kern="0" dirty="0">
                <a:solidFill>
                  <a:srgbClr val="FFFF00"/>
                </a:solidFill>
                <a:effectLst/>
                <a:latin typeface="Arial Black" panose="020B0A04020102020204" pitchFamily="34" charset="0"/>
                <a:ea typeface="Times New Roman" panose="02020603050405020304" pitchFamily="18" charset="0"/>
              </a:rPr>
              <a:t>of a confused person</a:t>
            </a:r>
            <a:r>
              <a:rPr lang="sq-AL" sz="1800" b="1" i="1" kern="0" dirty="0">
                <a:solidFill>
                  <a:schemeClr val="bg1"/>
                </a:solidFill>
                <a:effectLst/>
                <a:latin typeface="Arial Black" panose="020B0A04020102020204" pitchFamily="34" charset="0"/>
                <a:ea typeface="Times New Roman" panose="02020603050405020304" pitchFamily="18" charset="0"/>
              </a:rPr>
              <a:t>)</a:t>
            </a:r>
            <a:r>
              <a:rPr lang="it-IT" sz="1800" b="1" i="1" kern="0" dirty="0">
                <a:solidFill>
                  <a:schemeClr val="bg1"/>
                </a:solidFill>
                <a:effectLst/>
                <a:latin typeface="Arial Black" panose="020B0A04020102020204" pitchFamily="34" charset="0"/>
                <a:ea typeface="Times New Roman" panose="02020603050405020304" pitchFamily="18" charset="0"/>
              </a:rPr>
              <a:t>.</a:t>
            </a:r>
          </a:p>
          <a:p>
            <a:pPr marL="285750" indent="-285750" algn="just">
              <a:buFont typeface="Wingdings" panose="05000000000000000000" pitchFamily="2" charset="2"/>
              <a:buChar char="q"/>
            </a:pPr>
            <a:endParaRPr lang="it-IT" b="1" i="1" kern="0" dirty="0">
              <a:solidFill>
                <a:schemeClr val="bg1"/>
              </a:solidFill>
              <a:latin typeface="Arial Black" panose="020B0A04020102020204" pitchFamily="34" charset="0"/>
              <a:ea typeface="Times New Roman" panose="02020603050405020304" pitchFamily="18" charset="0"/>
            </a:endParaRPr>
          </a:p>
          <a:p>
            <a:pPr marL="285750" lvl="0" indent="-285750" algn="just">
              <a:buFont typeface="Wingdings" panose="05000000000000000000" pitchFamily="2" charset="2"/>
              <a:buChar char="q"/>
            </a:pPr>
            <a:r>
              <a:rPr lang="en-US" sz="1800" i="1" dirty="0" err="1">
                <a:solidFill>
                  <a:schemeClr val="bg1"/>
                </a:solidFill>
                <a:effectLst/>
                <a:latin typeface="Arial Black" panose="020B0A04020102020204" pitchFamily="34" charset="0"/>
                <a:ea typeface="Times New Roman" panose="02020603050405020304" pitchFamily="18" charset="0"/>
              </a:rPr>
              <a:t>që</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lëpin</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ç’ka</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pështyrë</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që</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pështyn</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çka</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puthur</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a:solidFill>
                  <a:srgbClr val="FFFF00"/>
                </a:solidFill>
                <a:effectLst/>
                <a:latin typeface="Arial Black" panose="020B0A04020102020204" pitchFamily="34" charset="0"/>
                <a:ea typeface="Times New Roman" panose="02020603050405020304" pitchFamily="18" charset="0"/>
              </a:rPr>
              <a:t>who licks what he spits, who spits what he kisses</a:t>
            </a:r>
            <a:r>
              <a:rPr lang="en-US" sz="1800" i="1" dirty="0">
                <a:solidFill>
                  <a:schemeClr val="bg1"/>
                </a:solidFill>
                <a:effectLst/>
                <a:latin typeface="Arial Black" panose="020B0A04020102020204" pitchFamily="34" charset="0"/>
                <a:ea typeface="Times New Roman" panose="02020603050405020304" pitchFamily="18" charset="0"/>
              </a:rPr>
              <a:t>)</a:t>
            </a:r>
          </a:p>
          <a:p>
            <a:pPr marL="285750" lvl="0" indent="-285750" algn="just">
              <a:buFont typeface="Wingdings" panose="05000000000000000000" pitchFamily="2" charset="2"/>
              <a:buChar char="q"/>
            </a:pPr>
            <a:endParaRPr lang="en-US" i="1" dirty="0">
              <a:solidFill>
                <a:schemeClr val="bg1"/>
              </a:solidFill>
              <a:latin typeface="Arial Black" panose="020B0A04020102020204" pitchFamily="34" charset="0"/>
              <a:ea typeface="Times New Roman" panose="02020603050405020304" pitchFamily="18" charset="0"/>
            </a:endParaRPr>
          </a:p>
          <a:p>
            <a:pPr marL="285750" lvl="0" indent="-285750" algn="just">
              <a:buFont typeface="Wingdings" panose="05000000000000000000" pitchFamily="2" charset="2"/>
              <a:buChar char="q"/>
            </a:pPr>
            <a:r>
              <a:rPr lang="en-US" sz="1800" i="1" dirty="0" err="1">
                <a:solidFill>
                  <a:schemeClr val="bg1"/>
                </a:solidFill>
                <a:effectLst/>
                <a:latin typeface="Arial Black" panose="020B0A04020102020204" pitchFamily="34" charset="0"/>
                <a:ea typeface="Times New Roman" panose="02020603050405020304" pitchFamily="18" charset="0"/>
              </a:rPr>
              <a:t>që</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lëshon</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lotë</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err="1">
                <a:solidFill>
                  <a:schemeClr val="bg1"/>
                </a:solidFill>
                <a:effectLst/>
                <a:latin typeface="Arial Black" panose="020B0A04020102020204" pitchFamily="34" charset="0"/>
                <a:ea typeface="Times New Roman" panose="02020603050405020304" pitchFamily="18" charset="0"/>
              </a:rPr>
              <a:t>krokodili</a:t>
            </a:r>
            <a:r>
              <a:rPr lang="en-US" sz="1800" i="1" dirty="0">
                <a:solidFill>
                  <a:schemeClr val="bg1"/>
                </a:solidFill>
                <a:effectLst/>
                <a:latin typeface="Arial Black" panose="020B0A04020102020204" pitchFamily="34" charset="0"/>
                <a:ea typeface="Times New Roman" panose="02020603050405020304" pitchFamily="18" charset="0"/>
              </a:rPr>
              <a:t>( </a:t>
            </a:r>
            <a:r>
              <a:rPr lang="en-US" sz="1800" i="1" dirty="0">
                <a:solidFill>
                  <a:srgbClr val="FFFF00"/>
                </a:solidFill>
                <a:effectLst/>
                <a:latin typeface="Arial Black" panose="020B0A04020102020204" pitchFamily="34" charset="0"/>
                <a:ea typeface="Times New Roman" panose="02020603050405020304" pitchFamily="18" charset="0"/>
              </a:rPr>
              <a:t>who sheds crocodile tears</a:t>
            </a:r>
            <a:r>
              <a:rPr lang="en-US" sz="1800" i="1" dirty="0">
                <a:solidFill>
                  <a:schemeClr val="bg1"/>
                </a:solidFill>
                <a:effectLst/>
                <a:latin typeface="Arial Black" panose="020B0A04020102020204" pitchFamily="34" charset="0"/>
                <a:ea typeface="Times New Roman" panose="02020603050405020304" pitchFamily="18" charset="0"/>
              </a:rPr>
              <a:t>).</a:t>
            </a:r>
            <a:endParaRPr lang="en-GB" sz="1800" dirty="0">
              <a:solidFill>
                <a:schemeClr val="bg1"/>
              </a:solidFill>
              <a:effectLst/>
              <a:latin typeface="Arial Black" panose="020B0A04020102020204" pitchFamily="34" charset="0"/>
              <a:ea typeface="Times New Roman" panose="02020603050405020304" pitchFamily="18" charset="0"/>
            </a:endParaRPr>
          </a:p>
          <a:p>
            <a:pPr marL="228600" algn="just"/>
            <a:r>
              <a:rPr lang="en-US" sz="1800" i="1" dirty="0">
                <a:effectLst/>
                <a:latin typeface="Times New Roman" panose="02020603050405020304" pitchFamily="18"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q"/>
            </a:pPr>
            <a:endParaRPr lang="it-IT" sz="1800" b="1" i="1" kern="0" dirty="0">
              <a:solidFill>
                <a:schemeClr val="bg1"/>
              </a:solidFill>
              <a:effectLst/>
              <a:latin typeface="Arial Black" panose="020B0A04020102020204" pitchFamily="34" charset="0"/>
              <a:ea typeface="Times New Roman" panose="02020603050405020304" pitchFamily="18" charset="0"/>
            </a:endParaRPr>
          </a:p>
          <a:p>
            <a:pPr marL="285750" indent="-285750" algn="just">
              <a:buFont typeface="Wingdings" panose="05000000000000000000" pitchFamily="2" charset="2"/>
              <a:buChar char="q"/>
            </a:pPr>
            <a:endParaRPr lang="it-IT" b="1" i="1" kern="0" dirty="0">
              <a:solidFill>
                <a:schemeClr val="bg1"/>
              </a:solidFill>
              <a:latin typeface="Arial Black" panose="020B0A04020102020204" pitchFamily="34" charset="0"/>
            </a:endParaRPr>
          </a:p>
          <a:p>
            <a:pPr marL="285750" indent="-285750" algn="just">
              <a:buFont typeface="Wingdings" panose="05000000000000000000" pitchFamily="2" charset="2"/>
              <a:buChar char="q"/>
            </a:pPr>
            <a:endParaRPr lang="sq-AL"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199800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4BF41BA-F9E1-795F-9BD0-AD3995DD3D22}"/>
              </a:ext>
            </a:extLst>
          </p:cNvPr>
          <p:cNvSpPr txBox="1"/>
          <p:nvPr/>
        </p:nvSpPr>
        <p:spPr>
          <a:xfrm>
            <a:off x="132008" y="166128"/>
            <a:ext cx="11961253" cy="6463308"/>
          </a:xfrm>
          <a:prstGeom prst="rect">
            <a:avLst/>
          </a:prstGeom>
          <a:noFill/>
        </p:spPr>
        <p:txBody>
          <a:bodyPr wrap="square">
            <a:spAutoFit/>
          </a:bodyPr>
          <a:lstStyle/>
          <a:p>
            <a:pPr algn="just"/>
            <a:r>
              <a:rPr lang="en-US" sz="1800" kern="0" dirty="0">
                <a:solidFill>
                  <a:schemeClr val="bg1"/>
                </a:solidFill>
                <a:effectLst/>
                <a:latin typeface="Arial Black" panose="020B0A04020102020204" pitchFamily="34" charset="0"/>
                <a:ea typeface="Times New Roman" panose="02020603050405020304" pitchFamily="18" charset="0"/>
              </a:rPr>
              <a:t>In the written discourse, there are also changes in the categorical data of </a:t>
            </a:r>
            <a:r>
              <a:rPr lang="en-US" sz="1800" b="1" kern="0" dirty="0" err="1">
                <a:solidFill>
                  <a:srgbClr val="FFFF00"/>
                </a:solidFill>
                <a:effectLst/>
                <a:latin typeface="Arial Black" panose="020B0A04020102020204" pitchFamily="34" charset="0"/>
                <a:ea typeface="Times New Roman" panose="02020603050405020304" pitchFamily="18" charset="0"/>
              </a:rPr>
              <a:t>INd</a:t>
            </a:r>
            <a:r>
              <a:rPr lang="en-US" sz="1800" b="1" kern="0" dirty="0">
                <a:solidFill>
                  <a:schemeClr val="bg1"/>
                </a:solidFill>
                <a:effectLst/>
                <a:latin typeface="Arial Black" panose="020B0A04020102020204" pitchFamily="34" charset="0"/>
                <a:ea typeface="Times New Roman" panose="02020603050405020304" pitchFamily="18" charset="0"/>
              </a:rPr>
              <a:t>,</a:t>
            </a:r>
            <a:r>
              <a:rPr lang="en-US" sz="1800" kern="0" dirty="0">
                <a:solidFill>
                  <a:schemeClr val="bg1"/>
                </a:solidFill>
                <a:effectLst/>
                <a:latin typeface="Arial Black" panose="020B0A04020102020204" pitchFamily="34" charset="0"/>
                <a:ea typeface="Times New Roman" panose="02020603050405020304" pitchFamily="18" charset="0"/>
              </a:rPr>
              <a:t> verb to noun, adjective and adverb.</a:t>
            </a:r>
          </a:p>
          <a:p>
            <a:pPr algn="just"/>
            <a:endParaRPr lang="en-US" kern="0" dirty="0">
              <a:solidFill>
                <a:schemeClr val="bg1"/>
              </a:solidFill>
              <a:latin typeface="Arial Black" panose="020B0A04020102020204" pitchFamily="34" charset="0"/>
              <a:ea typeface="Times New Roman" panose="02020603050405020304" pitchFamily="18" charset="0"/>
            </a:endParaRPr>
          </a:p>
          <a:p>
            <a:pPr algn="just"/>
            <a:r>
              <a:rPr lang="en-US" sz="1800" kern="0" dirty="0">
                <a:solidFill>
                  <a:schemeClr val="bg1"/>
                </a:solidFill>
                <a:effectLst/>
                <a:latin typeface="Arial Black" panose="020B0A04020102020204" pitchFamily="34" charset="0"/>
                <a:ea typeface="Times New Roman" panose="02020603050405020304" pitchFamily="18" charset="0"/>
              </a:rPr>
              <a:t>It turns into nouns more two-limbed </a:t>
            </a:r>
            <a:r>
              <a:rPr lang="en-US" sz="1800" kern="0" dirty="0" err="1">
                <a:solidFill>
                  <a:srgbClr val="FFFF00"/>
                </a:solidFill>
                <a:effectLst/>
                <a:latin typeface="Arial Black" panose="020B0A04020102020204" pitchFamily="34" charset="0"/>
                <a:ea typeface="Times New Roman" panose="02020603050405020304" pitchFamily="18" charset="0"/>
              </a:rPr>
              <a:t>INd</a:t>
            </a:r>
            <a:r>
              <a:rPr lang="en-US" sz="1800" kern="0" dirty="0">
                <a:solidFill>
                  <a:schemeClr val="bg1"/>
                </a:solidFill>
                <a:effectLst/>
                <a:latin typeface="Arial Black" panose="020B0A04020102020204" pitchFamily="34" charset="0"/>
                <a:ea typeface="Times New Roman" panose="02020603050405020304" pitchFamily="18" charset="0"/>
              </a:rPr>
              <a:t>-s and less those who have three or more limb.</a:t>
            </a:r>
          </a:p>
          <a:p>
            <a:pPr algn="just"/>
            <a:endParaRPr lang="en-US" kern="0" dirty="0">
              <a:solidFill>
                <a:schemeClr val="bg1"/>
              </a:solidFill>
              <a:latin typeface="Arial Black" panose="020B0A04020102020204" pitchFamily="34" charset="0"/>
              <a:ea typeface="Times New Roman" panose="02020603050405020304" pitchFamily="18" charset="0"/>
            </a:endParaRPr>
          </a:p>
          <a:p>
            <a:pPr algn="just"/>
            <a:r>
              <a:rPr lang="en-US" sz="1800" kern="0" dirty="0">
                <a:solidFill>
                  <a:schemeClr val="bg1"/>
                </a:solidFill>
                <a:effectLst/>
                <a:latin typeface="Arial Black" panose="020B0A04020102020204" pitchFamily="34" charset="0"/>
                <a:ea typeface="Times New Roman" panose="02020603050405020304" pitchFamily="18" charset="0"/>
              </a:rPr>
              <a:t>All these structures form open types, which, especially in journalism language discourse, are constantly enriched, since, theoretically, but also practically, from all verbal </a:t>
            </a:r>
            <a:r>
              <a:rPr lang="en-US" sz="1800" kern="0" dirty="0" err="1">
                <a:solidFill>
                  <a:srgbClr val="FFFF00"/>
                </a:solidFill>
                <a:effectLst/>
                <a:latin typeface="Arial Black" panose="020B0A04020102020204" pitchFamily="34" charset="0"/>
                <a:ea typeface="Times New Roman" panose="02020603050405020304" pitchFamily="18" charset="0"/>
              </a:rPr>
              <a:t>INd</a:t>
            </a:r>
            <a:r>
              <a:rPr lang="en-US" sz="1800" kern="0" dirty="0">
                <a:solidFill>
                  <a:schemeClr val="bg1"/>
                </a:solidFill>
                <a:effectLst/>
                <a:latin typeface="Arial Black" panose="020B0A04020102020204" pitchFamily="34" charset="0"/>
                <a:ea typeface="Times New Roman" panose="02020603050405020304" pitchFamily="18" charset="0"/>
              </a:rPr>
              <a:t>, can be formed respective nominal </a:t>
            </a:r>
            <a:r>
              <a:rPr lang="en-US" sz="1800" kern="0" dirty="0" err="1">
                <a:solidFill>
                  <a:schemeClr val="bg1"/>
                </a:solidFill>
                <a:effectLst/>
                <a:latin typeface="Arial Black" panose="020B0A04020102020204" pitchFamily="34" charset="0"/>
                <a:ea typeface="Times New Roman" panose="02020603050405020304" pitchFamily="18" charset="0"/>
              </a:rPr>
              <a:t>INd</a:t>
            </a:r>
            <a:r>
              <a:rPr lang="en-US" sz="1800" kern="0" dirty="0">
                <a:solidFill>
                  <a:schemeClr val="bg1"/>
                </a:solidFill>
                <a:effectLst/>
                <a:latin typeface="Arial Black" panose="020B0A04020102020204" pitchFamily="34" charset="0"/>
                <a:ea typeface="Times New Roman" panose="02020603050405020304" pitchFamily="18" charset="0"/>
              </a:rPr>
              <a:t>, by the language needs :</a:t>
            </a:r>
          </a:p>
          <a:p>
            <a:pPr algn="just"/>
            <a:endParaRPr lang="en-US" kern="0" dirty="0">
              <a:solidFill>
                <a:schemeClr val="bg1"/>
              </a:solidFill>
              <a:latin typeface="Arial Black" panose="020B0A04020102020204" pitchFamily="34" charset="0"/>
            </a:endParaRPr>
          </a:p>
          <a:p>
            <a:pPr marL="285750" indent="-285750" algn="just">
              <a:buFont typeface="Wingdings" panose="05000000000000000000" pitchFamily="2" charset="2"/>
              <a:buChar char="q"/>
            </a:pPr>
            <a:r>
              <a:rPr lang="en-GB" sz="1800" b="1" kern="0" dirty="0">
                <a:solidFill>
                  <a:srgbClr val="FFFF00"/>
                </a:solidFill>
                <a:effectLst/>
                <a:latin typeface="Arial Black" panose="020B0A04020102020204" pitchFamily="34" charset="0"/>
                <a:ea typeface="Times New Roman" panose="02020603050405020304" pitchFamily="18" charset="0"/>
              </a:rPr>
              <a:t>NOUNS:</a:t>
            </a:r>
            <a:r>
              <a:rPr lang="en-US" sz="1800" b="1" kern="0" dirty="0">
                <a:solidFill>
                  <a:schemeClr val="bg1"/>
                </a:solidFill>
                <a:effectLst/>
                <a:latin typeface="Arial Black" panose="020B0A04020102020204" pitchFamily="34" charset="0"/>
                <a:ea typeface="Times New Roman" panose="02020603050405020304" pitchFamily="18" charset="0"/>
              </a:rPr>
              <a:t> </a:t>
            </a:r>
            <a:r>
              <a:rPr lang="en-US" sz="1800" b="1" kern="0" dirty="0" err="1">
                <a:solidFill>
                  <a:schemeClr val="bg1"/>
                </a:solidFill>
                <a:effectLst/>
                <a:latin typeface="Arial Black" panose="020B0A04020102020204" pitchFamily="34" charset="0"/>
                <a:ea typeface="Times New Roman" panose="02020603050405020304" pitchFamily="18" charset="0"/>
              </a:rPr>
              <a:t>i</a:t>
            </a:r>
            <a:r>
              <a:rPr lang="en-GB" sz="1800" b="1" kern="0" dirty="0" err="1">
                <a:solidFill>
                  <a:schemeClr val="bg1"/>
                </a:solidFill>
                <a:effectLst/>
                <a:latin typeface="Arial Black" panose="020B0A04020102020204" pitchFamily="34" charset="0"/>
                <a:ea typeface="Times New Roman" panose="02020603050405020304" pitchFamily="18" charset="0"/>
              </a:rPr>
              <a:t>ce</a:t>
            </a:r>
            <a:r>
              <a:rPr lang="en-GB" sz="1800" b="1" kern="0" dirty="0">
                <a:solidFill>
                  <a:schemeClr val="bg1"/>
                </a:solidFill>
                <a:effectLst/>
                <a:latin typeface="Arial Black" panose="020B0A04020102020204" pitchFamily="34" charset="0"/>
                <a:ea typeface="Times New Roman" panose="02020603050405020304" pitchFamily="18" charset="0"/>
              </a:rPr>
              <a:t> melting; sharpening weapons; loss of compass; ground preparation; emphasis; take off the mask … </a:t>
            </a:r>
          </a:p>
          <a:p>
            <a:pPr marL="285750" indent="-285750" algn="just">
              <a:buFont typeface="Wingdings" panose="05000000000000000000" pitchFamily="2" charset="2"/>
              <a:buChar char="q"/>
            </a:pPr>
            <a:endParaRPr lang="en-US" sz="1800" b="1" kern="0" dirty="0">
              <a:solidFill>
                <a:schemeClr val="bg1"/>
              </a:solidFill>
              <a:effectLst/>
              <a:latin typeface="Arial Black" panose="020B0A04020102020204" pitchFamily="34" charset="0"/>
              <a:ea typeface="Times New Roman" panose="02020603050405020304" pitchFamily="18" charset="0"/>
            </a:endParaRPr>
          </a:p>
          <a:p>
            <a:pPr marL="285750" indent="-285750" algn="just">
              <a:buFont typeface="Wingdings" panose="05000000000000000000" pitchFamily="2" charset="2"/>
              <a:buChar char="q"/>
            </a:pPr>
            <a:r>
              <a:rPr lang="en-US" sz="1800" b="1" kern="0" dirty="0">
                <a:solidFill>
                  <a:srgbClr val="FFFF00"/>
                </a:solidFill>
                <a:effectLst/>
                <a:latin typeface="Arial Black" panose="020B0A04020102020204" pitchFamily="34" charset="0"/>
                <a:ea typeface="Times New Roman" panose="02020603050405020304" pitchFamily="18" charset="0"/>
              </a:rPr>
              <a:t>ADJECTIVES</a:t>
            </a:r>
            <a:r>
              <a:rPr lang="en-US" sz="1800" b="1" kern="0" dirty="0">
                <a:solidFill>
                  <a:schemeClr val="bg1"/>
                </a:solidFill>
                <a:effectLst/>
                <a:latin typeface="Arial Black" panose="020B0A04020102020204" pitchFamily="34" charset="0"/>
                <a:ea typeface="Times New Roman" panose="02020603050405020304" pitchFamily="18" charset="0"/>
              </a:rPr>
              <a:t>: put on a pedestal, fall out from the sky; provided with weapons, caught checkmate, fallen from the fig tree, lifted up…</a:t>
            </a:r>
          </a:p>
          <a:p>
            <a:pPr marL="285750" indent="-285750" algn="just">
              <a:buFont typeface="Wingdings" panose="05000000000000000000" pitchFamily="2" charset="2"/>
              <a:buChar char="q"/>
            </a:pPr>
            <a:endParaRPr lang="en-US" sz="1800" b="1" kern="0" dirty="0">
              <a:solidFill>
                <a:schemeClr val="bg1"/>
              </a:solidFill>
              <a:effectLst/>
              <a:latin typeface="Arial Black" panose="020B0A04020102020204" pitchFamily="34" charset="0"/>
              <a:ea typeface="Times New Roman" panose="02020603050405020304" pitchFamily="18" charset="0"/>
            </a:endParaRPr>
          </a:p>
          <a:p>
            <a:pPr marL="285750" indent="-285750" algn="just">
              <a:buFont typeface="Wingdings" panose="05000000000000000000" pitchFamily="2" charset="2"/>
              <a:buChar char="q"/>
            </a:pPr>
            <a:r>
              <a:rPr lang="en-US" sz="1800" b="1" dirty="0">
                <a:solidFill>
                  <a:srgbClr val="FFFF00"/>
                </a:solidFill>
                <a:effectLst/>
                <a:latin typeface="Arial Black" panose="020B0A04020102020204" pitchFamily="34" charset="0"/>
                <a:ea typeface="Times New Roman" panose="02020603050405020304" pitchFamily="18" charset="0"/>
              </a:rPr>
              <a:t>ADVERB</a:t>
            </a:r>
            <a:r>
              <a:rPr lang="en-US" sz="1800" b="1" dirty="0">
                <a:solidFill>
                  <a:schemeClr val="bg1"/>
                </a:solidFill>
                <a:effectLst/>
                <a:latin typeface="Arial Black" panose="020B0A04020102020204" pitchFamily="34" charset="0"/>
                <a:ea typeface="Times New Roman" panose="02020603050405020304" pitchFamily="18" charset="0"/>
              </a:rPr>
              <a:t>: behind closed doors; with a raised voice; with a broken heart; with the mouth shut; with a fist clenched etc.</a:t>
            </a:r>
            <a:endParaRPr lang="en-GB" sz="1800" b="1" dirty="0">
              <a:solidFill>
                <a:schemeClr val="bg1"/>
              </a:solidFill>
              <a:effectLst/>
              <a:latin typeface="Arial Black" panose="020B0A04020102020204" pitchFamily="34" charset="0"/>
              <a:ea typeface="Times New Roman" panose="02020603050405020304" pitchFamily="18" charset="0"/>
            </a:endParaRPr>
          </a:p>
          <a:p>
            <a:pPr algn="just"/>
            <a:endParaRPr lang="en-GB" dirty="0">
              <a:solidFill>
                <a:schemeClr val="bg1"/>
              </a:solidFill>
              <a:latin typeface="Arial Black" panose="020B0A04020102020204" pitchFamily="34" charset="0"/>
            </a:endParaRPr>
          </a:p>
          <a:p>
            <a:pPr algn="just"/>
            <a:r>
              <a:rPr lang="en-US" sz="1800" kern="0" dirty="0">
                <a:solidFill>
                  <a:schemeClr val="bg1"/>
                </a:solidFill>
                <a:effectLst/>
                <a:latin typeface="Arial Black" panose="020B0A04020102020204" pitchFamily="34" charset="0"/>
                <a:ea typeface="Times New Roman" panose="02020603050405020304" pitchFamily="18" charset="0"/>
              </a:rPr>
              <a:t>In addition the usage of the </a:t>
            </a:r>
            <a:r>
              <a:rPr lang="en-US" sz="1800" kern="0" dirty="0" err="1">
                <a:solidFill>
                  <a:srgbClr val="FFFF00"/>
                </a:solidFill>
                <a:effectLst/>
                <a:latin typeface="Arial Black" panose="020B0A04020102020204" pitchFamily="34" charset="0"/>
                <a:ea typeface="Times New Roman" panose="02020603050405020304" pitchFamily="18" charset="0"/>
              </a:rPr>
              <a:t>INd</a:t>
            </a:r>
            <a:r>
              <a:rPr lang="en-US" sz="1800" kern="0" dirty="0">
                <a:solidFill>
                  <a:schemeClr val="bg1"/>
                </a:solidFill>
                <a:effectLst/>
                <a:latin typeface="Arial Black" panose="020B0A04020102020204" pitchFamily="34" charset="0"/>
                <a:ea typeface="Times New Roman" panose="02020603050405020304" pitchFamily="18" charset="0"/>
              </a:rPr>
              <a:t> monosyllabic structure like </a:t>
            </a:r>
            <a:r>
              <a:rPr lang="en-US" sz="1800" i="1" kern="0" dirty="0" err="1">
                <a:solidFill>
                  <a:srgbClr val="FFFF00"/>
                </a:solidFill>
                <a:effectLst/>
                <a:latin typeface="Arial Black" panose="020B0A04020102020204" pitchFamily="34" charset="0"/>
                <a:ea typeface="Times New Roman" panose="02020603050405020304" pitchFamily="18" charset="0"/>
              </a:rPr>
              <a:t>blickrig</a:t>
            </a:r>
            <a:r>
              <a:rPr lang="en-US" sz="1800" kern="0" dirty="0">
                <a:solidFill>
                  <a:schemeClr val="bg1"/>
                </a:solidFill>
                <a:effectLst/>
                <a:latin typeface="Arial Black" panose="020B0A04020102020204" pitchFamily="34" charset="0"/>
                <a:ea typeface="Times New Roman" panose="02020603050405020304" pitchFamily="18" charset="0"/>
              </a:rPr>
              <a:t> “</a:t>
            </a:r>
            <a:r>
              <a:rPr lang="en-US" sz="1800" kern="0" dirty="0" err="1">
                <a:solidFill>
                  <a:schemeClr val="bg1"/>
                </a:solidFill>
                <a:effectLst/>
                <a:latin typeface="Arial Black" panose="020B0A04020102020204" pitchFamily="34" charset="0"/>
                <a:ea typeface="Times New Roman" panose="02020603050405020304" pitchFamily="18" charset="0"/>
              </a:rPr>
              <a:t>luftë</a:t>
            </a:r>
            <a:r>
              <a:rPr lang="en-US" sz="1800" kern="0" dirty="0">
                <a:solidFill>
                  <a:schemeClr val="bg1"/>
                </a:solidFill>
                <a:effectLst/>
                <a:latin typeface="Arial Black" panose="020B0A04020102020204" pitchFamily="34" charset="0"/>
                <a:ea typeface="Times New Roman" panose="02020603050405020304" pitchFamily="18" charset="0"/>
              </a:rPr>
              <a:t> </a:t>
            </a:r>
            <a:r>
              <a:rPr lang="en-US" sz="1800" kern="0" dirty="0" err="1">
                <a:solidFill>
                  <a:schemeClr val="bg1"/>
                </a:solidFill>
                <a:effectLst/>
                <a:latin typeface="Arial Black" panose="020B0A04020102020204" pitchFamily="34" charset="0"/>
                <a:ea typeface="Times New Roman" panose="02020603050405020304" pitchFamily="18" charset="0"/>
              </a:rPr>
              <a:t>rrufe</a:t>
            </a:r>
            <a:r>
              <a:rPr lang="en-US" sz="1800" kern="0" dirty="0">
                <a:solidFill>
                  <a:schemeClr val="bg1"/>
                </a:solidFill>
                <a:effectLst/>
                <a:latin typeface="Arial Black" panose="020B0A04020102020204" pitchFamily="34" charset="0"/>
                <a:ea typeface="Times New Roman" panose="02020603050405020304" pitchFamily="18" charset="0"/>
              </a:rPr>
              <a:t>” from </a:t>
            </a:r>
            <a:r>
              <a:rPr lang="en-GB" sz="1800" i="1" kern="0" dirty="0">
                <a:solidFill>
                  <a:srgbClr val="FFFF00"/>
                </a:solidFill>
                <a:effectLst/>
                <a:latin typeface="Arial Black" panose="020B0A04020102020204" pitchFamily="34" charset="0"/>
                <a:ea typeface="Times New Roman" panose="02020603050405020304" pitchFamily="18" charset="0"/>
              </a:rPr>
              <a:t>blitz </a:t>
            </a:r>
            <a:r>
              <a:rPr lang="en-GB" sz="1800" i="1" kern="0" dirty="0" err="1">
                <a:solidFill>
                  <a:srgbClr val="FFFF00"/>
                </a:solidFill>
                <a:effectLst/>
                <a:latin typeface="Arial Black" panose="020B0A04020102020204" pitchFamily="34" charset="0"/>
                <a:ea typeface="Times New Roman" panose="02020603050405020304" pitchFamily="18" charset="0"/>
              </a:rPr>
              <a:t>krieg</a:t>
            </a:r>
            <a:r>
              <a:rPr lang="en-US" sz="1800" kern="0" dirty="0">
                <a:solidFill>
                  <a:schemeClr val="bg1"/>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blekaut</a:t>
            </a:r>
            <a:r>
              <a:rPr lang="en-US" sz="1800" i="1" kern="0" dirty="0">
                <a:solidFill>
                  <a:schemeClr val="bg1"/>
                </a:solidFill>
                <a:effectLst/>
                <a:latin typeface="Arial Black" panose="020B0A04020102020204" pitchFamily="34" charset="0"/>
                <a:ea typeface="Times New Roman" panose="02020603050405020304" pitchFamily="18" charset="0"/>
              </a:rPr>
              <a:t> </a:t>
            </a:r>
            <a:r>
              <a:rPr lang="en-US" sz="1800" kern="0" dirty="0" err="1">
                <a:solidFill>
                  <a:schemeClr val="bg1"/>
                </a:solidFill>
                <a:effectLst/>
                <a:latin typeface="Arial Black" panose="020B0A04020102020204" pitchFamily="34" charset="0"/>
                <a:ea typeface="Times New Roman" panose="02020603050405020304" pitchFamily="18" charset="0"/>
              </a:rPr>
              <a:t>nga</a:t>
            </a:r>
            <a:r>
              <a:rPr lang="en-GB" sz="1800" i="1" kern="0" dirty="0">
                <a:solidFill>
                  <a:schemeClr val="bg1"/>
                </a:solidFill>
                <a:effectLst/>
                <a:latin typeface="Arial Black" panose="020B0A04020102020204" pitchFamily="34" charset="0"/>
                <a:ea typeface="Times New Roman" panose="02020603050405020304" pitchFamily="18" charset="0"/>
              </a:rPr>
              <a:t> </a:t>
            </a:r>
            <a:r>
              <a:rPr lang="en-GB" sz="1800" i="1" kern="0" dirty="0">
                <a:solidFill>
                  <a:srgbClr val="FFFF00"/>
                </a:solidFill>
                <a:effectLst/>
                <a:latin typeface="Arial Black" panose="020B0A04020102020204" pitchFamily="34" charset="0"/>
                <a:ea typeface="Times New Roman" panose="02020603050405020304" pitchFamily="18" charset="0"/>
              </a:rPr>
              <a:t>black out</a:t>
            </a:r>
            <a:r>
              <a:rPr lang="en-US" sz="1800" kern="0" dirty="0">
                <a:solidFill>
                  <a:schemeClr val="bg1"/>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bonsens</a:t>
            </a:r>
            <a:r>
              <a:rPr lang="en-US" sz="1800" kern="0" dirty="0">
                <a:solidFill>
                  <a:schemeClr val="bg1"/>
                </a:solidFill>
                <a:effectLst/>
                <a:latin typeface="Arial Black" panose="020B0A04020102020204" pitchFamily="34" charset="0"/>
                <a:ea typeface="Times New Roman" panose="02020603050405020304" pitchFamily="18" charset="0"/>
              </a:rPr>
              <a:t> from </a:t>
            </a:r>
            <a:r>
              <a:rPr lang="en-US" sz="1800" i="1" kern="0" dirty="0">
                <a:solidFill>
                  <a:srgbClr val="FFFF00"/>
                </a:solidFill>
                <a:effectLst/>
                <a:latin typeface="Arial Black" panose="020B0A04020102020204" pitchFamily="34" charset="0"/>
                <a:ea typeface="Times New Roman" panose="02020603050405020304" pitchFamily="18" charset="0"/>
              </a:rPr>
              <a:t>bon </a:t>
            </a:r>
            <a:r>
              <a:rPr lang="en-US" sz="1800" i="1" kern="0" dirty="0" err="1">
                <a:solidFill>
                  <a:srgbClr val="FFFF00"/>
                </a:solidFill>
                <a:effectLst/>
                <a:latin typeface="Arial Black" panose="020B0A04020102020204" pitchFamily="34" charset="0"/>
                <a:ea typeface="Times New Roman" panose="02020603050405020304" pitchFamily="18" charset="0"/>
              </a:rPr>
              <a:t>sens</a:t>
            </a:r>
            <a:r>
              <a:rPr lang="en-US" sz="1800" kern="0" dirty="0">
                <a:solidFill>
                  <a:schemeClr val="bg1"/>
                </a:solidFill>
                <a:effectLst/>
                <a:latin typeface="Arial Black" panose="020B0A04020102020204" pitchFamily="34" charset="0"/>
                <a:ea typeface="Times New Roman" panose="02020603050405020304" pitchFamily="18" charset="0"/>
              </a:rPr>
              <a:t>; </a:t>
            </a:r>
            <a:r>
              <a:rPr lang="en-US" sz="1800" i="1" kern="0" dirty="0">
                <a:solidFill>
                  <a:srgbClr val="FFFF00"/>
                </a:solidFill>
                <a:effectLst/>
                <a:latin typeface="Arial Black" panose="020B0A04020102020204" pitchFamily="34" charset="0"/>
                <a:ea typeface="Times New Roman" panose="02020603050405020304" pitchFamily="18" charset="0"/>
              </a:rPr>
              <a:t>brainstorming</a:t>
            </a:r>
            <a:r>
              <a:rPr lang="en-US" sz="1800" kern="0" dirty="0">
                <a:solidFill>
                  <a:schemeClr val="bg1"/>
                </a:solidFill>
                <a:effectLst/>
                <a:latin typeface="Arial Black" panose="020B0A04020102020204" pitchFamily="34" charset="0"/>
                <a:ea typeface="Times New Roman" panose="02020603050405020304" pitchFamily="18" charset="0"/>
              </a:rPr>
              <a:t> from </a:t>
            </a:r>
            <a:r>
              <a:rPr lang="en-GB" sz="1800" i="1" kern="0" dirty="0">
                <a:solidFill>
                  <a:srgbClr val="FFFF00"/>
                </a:solidFill>
                <a:effectLst/>
                <a:latin typeface="Arial Black" panose="020B0A04020102020204" pitchFamily="34" charset="0"/>
                <a:ea typeface="Times New Roman" panose="02020603050405020304" pitchFamily="18" charset="0"/>
              </a:rPr>
              <a:t>brain storming</a:t>
            </a:r>
            <a:r>
              <a:rPr lang="en-GB" i="1" kern="0" dirty="0">
                <a:solidFill>
                  <a:schemeClr val="bg1"/>
                </a:solidFill>
                <a:latin typeface="Arial Black" panose="020B0A04020102020204" pitchFamily="34" charset="0"/>
                <a:ea typeface="Times New Roman" panose="02020603050405020304" pitchFamily="18" charset="0"/>
              </a:rPr>
              <a:t>  etc… </a:t>
            </a:r>
            <a:r>
              <a:rPr lang="en-US" sz="18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it is an innovation in how they are processed and turn into monosyllabic, changing the "status" in the written discourse of Albanian.</a:t>
            </a:r>
            <a:endParaRPr lang="en-GB" sz="18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p>
            <a:pPr algn="just"/>
            <a:endParaRPr lang="en-GB"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407818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A8D983-5DBA-5729-AF54-D4DF6212B7DA}"/>
              </a:ext>
            </a:extLst>
          </p:cNvPr>
          <p:cNvSpPr txBox="1"/>
          <p:nvPr/>
        </p:nvSpPr>
        <p:spPr>
          <a:xfrm>
            <a:off x="184597" y="323844"/>
            <a:ext cx="11822806" cy="5632311"/>
          </a:xfrm>
          <a:prstGeom prst="rect">
            <a:avLst/>
          </a:prstGeom>
          <a:noFill/>
        </p:spPr>
        <p:txBody>
          <a:bodyPr wrap="square">
            <a:spAutoFit/>
          </a:bodyPr>
          <a:lstStyle/>
          <a:p>
            <a:pPr algn="just"/>
            <a:r>
              <a:rPr lang="en-GB" sz="1800" dirty="0">
                <a:solidFill>
                  <a:schemeClr val="bg1"/>
                </a:solidFill>
                <a:effectLst/>
                <a:latin typeface="Arial Black" panose="020B0A04020102020204" pitchFamily="34" charset="0"/>
                <a:ea typeface="Times New Roman" panose="02020603050405020304" pitchFamily="18" charset="0"/>
              </a:rPr>
              <a:t>Studying this linguistic reality, which we explained above, Ind cannot be seen as a </a:t>
            </a:r>
            <a:r>
              <a:rPr lang="en-GB" sz="1800" dirty="0">
                <a:solidFill>
                  <a:srgbClr val="FFFF00"/>
                </a:solidFill>
                <a:effectLst/>
                <a:latin typeface="Arial Black" panose="020B0A04020102020204" pitchFamily="34" charset="0"/>
                <a:ea typeface="Times New Roman" panose="02020603050405020304" pitchFamily="18" charset="0"/>
              </a:rPr>
              <a:t>“foreign body” </a:t>
            </a:r>
            <a:r>
              <a:rPr lang="en-GB" sz="1800" dirty="0">
                <a:solidFill>
                  <a:schemeClr val="bg1"/>
                </a:solidFill>
                <a:effectLst/>
                <a:latin typeface="Arial Black" panose="020B0A04020102020204" pitchFamily="34" charset="0"/>
                <a:ea typeface="Times New Roman" panose="02020603050405020304" pitchFamily="18" charset="0"/>
              </a:rPr>
              <a:t>in the Albanian language body, but as a part of it as a cultural language, as a sign of mutual relations in the cultures of different peoples and as a concrete expression of the cultural upliftment of the Albanian people. </a:t>
            </a:r>
          </a:p>
          <a:p>
            <a:pPr algn="just"/>
            <a:endParaRPr lang="en-GB" dirty="0">
              <a:solidFill>
                <a:schemeClr val="bg1"/>
              </a:solidFill>
              <a:latin typeface="Arial Black" panose="020B0A04020102020204" pitchFamily="34" charset="0"/>
              <a:ea typeface="Times New Roman" panose="02020603050405020304" pitchFamily="18" charset="0"/>
            </a:endParaRPr>
          </a:p>
          <a:p>
            <a:pPr algn="just"/>
            <a:r>
              <a:rPr lang="en-GB" dirty="0">
                <a:solidFill>
                  <a:schemeClr val="bg1"/>
                </a:solidFill>
                <a:latin typeface="Arial Black" panose="020B0A04020102020204" pitchFamily="34" charset="0"/>
              </a:rPr>
              <a:t>Peoples, today and all the time, have benefited from each other's culture. On this basis, the entry and usage of </a:t>
            </a:r>
            <a:r>
              <a:rPr lang="en-GB" dirty="0" err="1">
                <a:solidFill>
                  <a:schemeClr val="bg1"/>
                </a:solidFill>
                <a:latin typeface="Arial Black" panose="020B0A04020102020204" pitchFamily="34" charset="0"/>
              </a:rPr>
              <a:t>INd</a:t>
            </a:r>
            <a:r>
              <a:rPr lang="en-GB" dirty="0">
                <a:solidFill>
                  <a:schemeClr val="bg1"/>
                </a:solidFill>
                <a:latin typeface="Arial Black" panose="020B0A04020102020204" pitchFamily="34" charset="0"/>
              </a:rPr>
              <a:t> is a phenomenon encountered in all developed countries. </a:t>
            </a:r>
          </a:p>
          <a:p>
            <a:pPr algn="just"/>
            <a:endParaRPr lang="en-GB" dirty="0">
              <a:solidFill>
                <a:schemeClr val="bg1"/>
              </a:solidFill>
              <a:latin typeface="Arial Black" panose="020B0A04020102020204" pitchFamily="34" charset="0"/>
            </a:endParaRPr>
          </a:p>
          <a:p>
            <a:pPr algn="just"/>
            <a:r>
              <a:rPr lang="en-GB" dirty="0">
                <a:solidFill>
                  <a:schemeClr val="bg1"/>
                </a:solidFill>
                <a:latin typeface="Arial Black" panose="020B0A04020102020204" pitchFamily="34" charset="0"/>
              </a:rPr>
              <a:t>This is a phenomenon that has been noticed for a long time in the Albanian language.</a:t>
            </a:r>
          </a:p>
          <a:p>
            <a:pPr algn="just"/>
            <a:endParaRPr lang="en-GB" dirty="0">
              <a:solidFill>
                <a:schemeClr val="bg1"/>
              </a:solidFill>
              <a:latin typeface="Arial Black" panose="020B0A04020102020204" pitchFamily="34" charset="0"/>
            </a:endParaRPr>
          </a:p>
          <a:p>
            <a:pPr algn="just"/>
            <a:r>
              <a:rPr lang="en-GB" dirty="0">
                <a:solidFill>
                  <a:schemeClr val="bg1"/>
                </a:solidFill>
                <a:latin typeface="Arial Black" panose="020B0A04020102020204" pitchFamily="34" charset="0"/>
              </a:rPr>
              <a:t>Whoever has read the translated literature and journalism of the 30s of the last century, without doubt, has noticed this.</a:t>
            </a:r>
          </a:p>
          <a:p>
            <a:pPr algn="just"/>
            <a:endParaRPr lang="en-GB" dirty="0">
              <a:solidFill>
                <a:schemeClr val="bg1"/>
              </a:solidFill>
              <a:latin typeface="Arial Black" panose="020B0A04020102020204" pitchFamily="34" charset="0"/>
            </a:endParaRPr>
          </a:p>
          <a:p>
            <a:pPr algn="just"/>
            <a:r>
              <a:rPr lang="sq-AL" dirty="0">
                <a:solidFill>
                  <a:schemeClr val="bg1"/>
                </a:solidFill>
                <a:latin typeface="Arial Black" panose="020B0A04020102020204" pitchFamily="34" charset="0"/>
              </a:rPr>
              <a:t>INd are evidenced in the earliest monuments of the Albanian language (as in Buzuku: </a:t>
            </a:r>
            <a:r>
              <a:rPr lang="sq-AL" i="1" dirty="0">
                <a:solidFill>
                  <a:srgbClr val="FFFF00"/>
                </a:solidFill>
                <a:latin typeface="Arial Black" panose="020B0A04020102020204" pitchFamily="34" charset="0"/>
              </a:rPr>
              <a:t>i jap lavd, merr formë, u bëftë dritë</a:t>
            </a:r>
            <a:r>
              <a:rPr lang="sq-AL" dirty="0">
                <a:solidFill>
                  <a:schemeClr val="bg1"/>
                </a:solidFill>
                <a:latin typeface="Arial Black" panose="020B0A04020102020204" pitchFamily="34" charset="0"/>
              </a:rPr>
              <a:t>, etc.), but, especially in the last thirty years, that our country has </a:t>
            </a:r>
            <a:r>
              <a:rPr lang="it-IT" dirty="0">
                <a:solidFill>
                  <a:schemeClr val="bg1"/>
                </a:solidFill>
                <a:latin typeface="Arial Black" panose="020B0A04020102020204" pitchFamily="34" charset="0"/>
              </a:rPr>
              <a:t>opened</a:t>
            </a:r>
            <a:r>
              <a:rPr lang="sq-AL" dirty="0">
                <a:solidFill>
                  <a:schemeClr val="bg1"/>
                </a:solidFill>
                <a:latin typeface="Arial Black" panose="020B0A04020102020204" pitchFamily="34" charset="0"/>
              </a:rPr>
              <a:t> up to the world, thanks also to our people thirst to learn other languages ​​and to know other cultures, thanks to the numerous translations from historical, philosophical, sociological, </a:t>
            </a:r>
            <a:r>
              <a:rPr lang="it-IT" dirty="0">
                <a:solidFill>
                  <a:schemeClr val="bg1"/>
                </a:solidFill>
                <a:latin typeface="Arial Black" panose="020B0A04020102020204" pitchFamily="34" charset="0"/>
              </a:rPr>
              <a:t>publicists</a:t>
            </a:r>
            <a:r>
              <a:rPr lang="sq-AL" dirty="0">
                <a:solidFill>
                  <a:schemeClr val="bg1"/>
                </a:solidFill>
                <a:latin typeface="Arial Black" panose="020B0A04020102020204" pitchFamily="34" charset="0"/>
              </a:rPr>
              <a:t> literature, etc., in the Albanian language there is a flow of large INd units (so far we have registered over 9500 such units)</a:t>
            </a:r>
          </a:p>
          <a:p>
            <a:pPr algn="just"/>
            <a:endParaRPr lang="en-GB"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085256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4DC3892-252A-D10D-0BF4-3DC3CFB8C80E}"/>
              </a:ext>
            </a:extLst>
          </p:cNvPr>
          <p:cNvSpPr txBox="1"/>
          <p:nvPr/>
        </p:nvSpPr>
        <p:spPr>
          <a:xfrm>
            <a:off x="113763" y="366952"/>
            <a:ext cx="11964473" cy="4247317"/>
          </a:xfrm>
          <a:prstGeom prst="rect">
            <a:avLst/>
          </a:prstGeom>
          <a:noFill/>
        </p:spPr>
        <p:txBody>
          <a:bodyPr wrap="square">
            <a:spAutoFit/>
          </a:bodyPr>
          <a:lstStyle/>
          <a:p>
            <a:pPr algn="just"/>
            <a:r>
              <a:rPr lang="en-GB" b="1" dirty="0">
                <a:solidFill>
                  <a:schemeClr val="bg1"/>
                </a:solidFill>
                <a:latin typeface="Arial Black" panose="020B0A04020102020204" pitchFamily="34" charset="0"/>
              </a:rPr>
              <a:t>In conclusion, if we go back to the example we told at the beginning, where the expression  "Bermuda triangle" within two or three weeks was inflexion in all cases by the newspapers of the day, we can say that journalism plays a first-hand role in using and embedding the </a:t>
            </a:r>
            <a:r>
              <a:rPr lang="en-GB" b="1" dirty="0" err="1">
                <a:solidFill>
                  <a:schemeClr val="bg1"/>
                </a:solidFill>
                <a:latin typeface="Arial Black" panose="020B0A04020102020204" pitchFamily="34" charset="0"/>
              </a:rPr>
              <a:t>INd</a:t>
            </a:r>
            <a:r>
              <a:rPr lang="en-GB" b="1" dirty="0">
                <a:solidFill>
                  <a:schemeClr val="bg1"/>
                </a:solidFill>
                <a:latin typeface="Arial Black" panose="020B0A04020102020204" pitchFamily="34" charset="0"/>
              </a:rPr>
              <a:t> in the written discourse, subsequently come the linguists who sort them in dictionaries, with explanations and similes, to keep them in the written language and to be passed down to generations. </a:t>
            </a:r>
          </a:p>
          <a:p>
            <a:pPr algn="just"/>
            <a:endParaRPr lang="en-GB" b="1" dirty="0">
              <a:solidFill>
                <a:schemeClr val="bg1"/>
              </a:solidFill>
              <a:latin typeface="Arial Black" panose="020B0A04020102020204" pitchFamily="34" charset="0"/>
            </a:endParaRPr>
          </a:p>
          <a:p>
            <a:pPr algn="just"/>
            <a:endParaRPr lang="en-GB" b="1" dirty="0">
              <a:solidFill>
                <a:schemeClr val="bg1"/>
              </a:solidFill>
              <a:latin typeface="Arial Black" panose="020B0A04020102020204" pitchFamily="34" charset="0"/>
            </a:endParaRPr>
          </a:p>
          <a:p>
            <a:pPr algn="just"/>
            <a:r>
              <a:rPr lang="en-GB" b="1" dirty="0">
                <a:solidFill>
                  <a:schemeClr val="bg1"/>
                </a:solidFill>
                <a:latin typeface="Arial Black" panose="020B0A04020102020204" pitchFamily="34" charset="0"/>
              </a:rPr>
              <a:t>The most important thing is to recognize them and use them correctly. </a:t>
            </a:r>
          </a:p>
          <a:p>
            <a:pPr algn="just"/>
            <a:endParaRPr lang="en-GB" b="1" dirty="0">
              <a:solidFill>
                <a:schemeClr val="bg1"/>
              </a:solidFill>
              <a:latin typeface="Arial Black" panose="020B0A04020102020204" pitchFamily="34" charset="0"/>
            </a:endParaRPr>
          </a:p>
          <a:p>
            <a:pPr algn="just"/>
            <a:r>
              <a:rPr lang="en-GB" b="1" dirty="0">
                <a:solidFill>
                  <a:schemeClr val="bg1"/>
                </a:solidFill>
                <a:latin typeface="Arial Black" panose="020B0A04020102020204" pitchFamily="34" charset="0"/>
              </a:rPr>
              <a:t>Nowadays an anecdote is told about the time when </a:t>
            </a:r>
            <a:r>
              <a:rPr lang="en-GB" b="1" dirty="0" err="1">
                <a:solidFill>
                  <a:schemeClr val="bg1"/>
                </a:solidFill>
                <a:latin typeface="Arial Black" panose="020B0A04020102020204" pitchFamily="34" charset="0"/>
              </a:rPr>
              <a:t>Dritero</a:t>
            </a:r>
            <a:r>
              <a:rPr lang="en-GB" b="1" dirty="0">
                <a:solidFill>
                  <a:schemeClr val="bg1"/>
                </a:solidFill>
                <a:latin typeface="Arial Black" panose="020B0A04020102020204" pitchFamily="34" charset="0"/>
              </a:rPr>
              <a:t> Agolli was a parliamentarian one of his colleagues from the opposition in his speech among other things stated:</a:t>
            </a:r>
            <a:r>
              <a:rPr lang="en-US" b="1" dirty="0">
                <a:solidFill>
                  <a:schemeClr val="bg1"/>
                </a:solidFill>
                <a:latin typeface="Arial Black" panose="020B0A04020102020204" pitchFamily="34" charset="0"/>
              </a:rPr>
              <a:t> “</a:t>
            </a:r>
            <a:r>
              <a:rPr lang="en-GB" b="1" dirty="0">
                <a:solidFill>
                  <a:srgbClr val="FFFF00"/>
                </a:solidFill>
                <a:latin typeface="Arial Black" panose="020B0A04020102020204" pitchFamily="34" charset="0"/>
              </a:rPr>
              <a:t>our work is like Joseph's stone</a:t>
            </a:r>
            <a:r>
              <a:rPr lang="en-GB" b="1" dirty="0">
                <a:solidFill>
                  <a:schemeClr val="bg1"/>
                </a:solidFill>
                <a:latin typeface="Arial Black" panose="020B0A04020102020204" pitchFamily="34" charset="0"/>
              </a:rPr>
              <a:t>"</a:t>
            </a:r>
            <a:r>
              <a:rPr lang="en-US" b="1" dirty="0">
                <a:solidFill>
                  <a:schemeClr val="bg1"/>
                </a:solidFill>
                <a:latin typeface="Arial Black" panose="020B0A04020102020204" pitchFamily="34" charset="0"/>
              </a:rPr>
              <a:t> but </a:t>
            </a:r>
            <a:r>
              <a:rPr lang="en-US" b="1" dirty="0" err="1">
                <a:solidFill>
                  <a:schemeClr val="bg1"/>
                </a:solidFill>
                <a:latin typeface="Arial Black" panose="020B0A04020102020204" pitchFamily="34" charset="0"/>
              </a:rPr>
              <a:t>Dritëroi</a:t>
            </a:r>
            <a:r>
              <a:rPr lang="en-US" b="1" dirty="0">
                <a:solidFill>
                  <a:schemeClr val="bg1"/>
                </a:solidFill>
                <a:latin typeface="Arial Black" panose="020B0A04020102020204" pitchFamily="34" charset="0"/>
              </a:rPr>
              <a:t> interrupted him saying "</a:t>
            </a:r>
            <a:r>
              <a:rPr lang="en-US" b="1" dirty="0">
                <a:solidFill>
                  <a:srgbClr val="FFFF00"/>
                </a:solidFill>
                <a:latin typeface="Arial Black" panose="020B0A04020102020204" pitchFamily="34" charset="0"/>
              </a:rPr>
              <a:t>like the stone of Sisyphus and not like the stone of Joseph</a:t>
            </a:r>
            <a:r>
              <a:rPr lang="en-US" b="1" dirty="0">
                <a:solidFill>
                  <a:schemeClr val="bg1"/>
                </a:solidFill>
                <a:latin typeface="Arial Black" panose="020B0A04020102020204" pitchFamily="34" charset="0"/>
              </a:rPr>
              <a:t>!".  "</a:t>
            </a:r>
            <a:r>
              <a:rPr lang="en-US" b="1" dirty="0">
                <a:solidFill>
                  <a:srgbClr val="FFFF00"/>
                </a:solidFill>
                <a:latin typeface="Arial Black" panose="020B0A04020102020204" pitchFamily="34" charset="0"/>
              </a:rPr>
              <a:t>But it's the same, said the colleague</a:t>
            </a:r>
            <a:r>
              <a:rPr lang="en-US" b="1" dirty="0">
                <a:solidFill>
                  <a:schemeClr val="bg1"/>
                </a:solidFill>
                <a:latin typeface="Arial Black" panose="020B0A04020102020204" pitchFamily="34" charset="0"/>
              </a:rPr>
              <a:t>" and all the parliament erupted in laughter.</a:t>
            </a:r>
            <a:endParaRPr lang="en-GB"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6138860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BDA2F95-8BDC-4BF8-9012-6A386EBFD432}"/>
              </a:ext>
            </a:extLst>
          </p:cNvPr>
          <p:cNvSpPr txBox="1"/>
          <p:nvPr/>
        </p:nvSpPr>
        <p:spPr>
          <a:xfrm>
            <a:off x="244698" y="239202"/>
            <a:ext cx="11668259" cy="6420219"/>
          </a:xfrm>
          <a:prstGeom prst="rect">
            <a:avLst/>
          </a:prstGeom>
          <a:noFill/>
        </p:spPr>
        <p:txBody>
          <a:bodyPr wrap="square">
            <a:spAutoFit/>
          </a:bodyPr>
          <a:lstStyle/>
          <a:p>
            <a:r>
              <a:rPr lang="it-IT" b="1" dirty="0">
                <a:solidFill>
                  <a:srgbClr val="FFFF00"/>
                </a:solidFill>
                <a:effectLst/>
                <a:latin typeface="Arial Black" panose="020B0A04020102020204" pitchFamily="34" charset="0"/>
                <a:ea typeface="Times New Roman" panose="02020603050405020304" pitchFamily="18" charset="0"/>
              </a:rPr>
              <a:t>LITERATURE CITED</a:t>
            </a:r>
            <a:endParaRPr lang="en-GB" dirty="0">
              <a:solidFill>
                <a:srgbClr val="FFFF00"/>
              </a:solidFill>
              <a:effectLst/>
              <a:latin typeface="Arial Black" panose="020B0A04020102020204" pitchFamily="34" charset="0"/>
              <a:ea typeface="Times New Roman" panose="02020603050405020304" pitchFamily="18" charset="0"/>
            </a:endParaRPr>
          </a:p>
          <a:p>
            <a:r>
              <a:rPr lang="it-IT" b="1" dirty="0">
                <a:solidFill>
                  <a:schemeClr val="bg1"/>
                </a:solidFill>
                <a:effectLst/>
                <a:latin typeface="Arial Black" panose="020B0A04020102020204" pitchFamily="34" charset="0"/>
                <a:ea typeface="Times New Roman" panose="02020603050405020304" pitchFamily="18" charset="0"/>
              </a:rPr>
              <a:t> </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it-IT" dirty="0">
                <a:solidFill>
                  <a:schemeClr val="bg1"/>
                </a:solidFill>
                <a:effectLst/>
                <a:latin typeface="Arial Black" panose="020B0A04020102020204" pitchFamily="34" charset="0"/>
                <a:ea typeface="Times New Roman" panose="02020603050405020304" pitchFamily="18" charset="0"/>
              </a:rPr>
              <a:t>Agolli, D., </a:t>
            </a:r>
            <a:r>
              <a:rPr lang="it-IT" i="1" dirty="0">
                <a:solidFill>
                  <a:schemeClr val="bg1"/>
                </a:solidFill>
                <a:effectLst/>
                <a:latin typeface="Arial Black" panose="020B0A04020102020204" pitchFamily="34" charset="0"/>
                <a:ea typeface="Times New Roman" panose="02020603050405020304" pitchFamily="18" charset="0"/>
              </a:rPr>
              <a:t>Nulla dies sine linea</a:t>
            </a:r>
            <a:r>
              <a:rPr lang="it-IT" dirty="0">
                <a:solidFill>
                  <a:schemeClr val="bg1"/>
                </a:solidFill>
                <a:effectLst/>
                <a:latin typeface="Arial Black" panose="020B0A04020102020204" pitchFamily="34" charset="0"/>
                <a:ea typeface="Times New Roman" panose="02020603050405020304" pitchFamily="18" charset="0"/>
              </a:rPr>
              <a:t>, Tiranë, 2017, f. 5;</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en-US" dirty="0" err="1">
                <a:solidFill>
                  <a:schemeClr val="bg1"/>
                </a:solidFill>
                <a:effectLst/>
                <a:latin typeface="Arial Black" panose="020B0A04020102020204" pitchFamily="34" charset="0"/>
                <a:ea typeface="Times New Roman" panose="02020603050405020304" pitchFamily="18" charset="0"/>
              </a:rPr>
              <a:t>Ahmanova</a:t>
            </a:r>
            <a:r>
              <a:rPr lang="en-US" dirty="0">
                <a:solidFill>
                  <a:schemeClr val="bg1"/>
                </a:solidFill>
                <a:effectLst/>
                <a:latin typeface="Arial Black" panose="020B0A04020102020204" pitchFamily="34" charset="0"/>
                <a:ea typeface="Times New Roman" panose="02020603050405020304" pitchFamily="18" charset="0"/>
              </a:rPr>
              <a:t>, O.S., </a:t>
            </a:r>
            <a:r>
              <a:rPr lang="en-US" i="1" dirty="0" err="1">
                <a:solidFill>
                  <a:schemeClr val="bg1"/>
                </a:solidFill>
                <a:effectLst/>
                <a:latin typeface="Arial Black" panose="020B0A04020102020204" pitchFamily="34" charset="0"/>
                <a:ea typeface="Times New Roman" panose="02020603050405020304" pitchFamily="18" charset="0"/>
              </a:rPr>
              <a:t>Sllovar</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lingvistiçeskih</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terminov</a:t>
            </a:r>
            <a:r>
              <a:rPr lang="en-US" dirty="0">
                <a:solidFill>
                  <a:schemeClr val="bg1"/>
                </a:solidFill>
                <a:effectLst/>
                <a:latin typeface="Arial Black" panose="020B0A04020102020204" pitchFamily="34" charset="0"/>
                <a:ea typeface="Times New Roman" panose="02020603050405020304" pitchFamily="18" charset="0"/>
              </a:rPr>
              <a:t>, Moskva,1966. f.137; </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en-US" dirty="0" err="1">
                <a:solidFill>
                  <a:schemeClr val="bg1"/>
                </a:solidFill>
                <a:effectLst/>
                <a:latin typeface="Arial Black" panose="020B0A04020102020204" pitchFamily="34" charset="0"/>
                <a:ea typeface="Times New Roman" panose="02020603050405020304" pitchFamily="18" charset="0"/>
              </a:rPr>
              <a:t>Babkin</a:t>
            </a:r>
            <a:r>
              <a:rPr lang="en-US" dirty="0">
                <a:solidFill>
                  <a:schemeClr val="bg1"/>
                </a:solidFill>
                <a:effectLst/>
                <a:latin typeface="Arial Black" panose="020B0A04020102020204" pitchFamily="34" charset="0"/>
                <a:ea typeface="Times New Roman" panose="02020603050405020304" pitchFamily="18" charset="0"/>
              </a:rPr>
              <a:t>, A.M. </a:t>
            </a:r>
            <a:r>
              <a:rPr lang="en-US" i="1" dirty="0" err="1">
                <a:solidFill>
                  <a:schemeClr val="bg1"/>
                </a:solidFill>
                <a:effectLst/>
                <a:latin typeface="Arial Black" panose="020B0A04020102020204" pitchFamily="34" charset="0"/>
                <a:ea typeface="Times New Roman" panose="02020603050405020304" pitchFamily="18" charset="0"/>
              </a:rPr>
              <a:t>Ruskaja</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frazeollogjia</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jejo</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razvitie</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i</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istoçniki</a:t>
            </a:r>
            <a:r>
              <a:rPr lang="en-US" b="1" dirty="0">
                <a:solidFill>
                  <a:schemeClr val="bg1"/>
                </a:solidFill>
                <a:effectLst/>
                <a:latin typeface="Arial Black" panose="020B0A04020102020204" pitchFamily="34" charset="0"/>
                <a:ea typeface="Times New Roman" panose="02020603050405020304" pitchFamily="18" charset="0"/>
              </a:rPr>
              <a:t>, </a:t>
            </a:r>
            <a:r>
              <a:rPr lang="en-US" dirty="0">
                <a:solidFill>
                  <a:schemeClr val="bg1"/>
                </a:solidFill>
                <a:effectLst/>
                <a:latin typeface="Arial Black" panose="020B0A04020102020204" pitchFamily="34" charset="0"/>
                <a:ea typeface="Times New Roman" panose="02020603050405020304" pitchFamily="18" charset="0"/>
              </a:rPr>
              <a:t>Leningrad,1970, f.46; </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en-US" dirty="0">
                <a:solidFill>
                  <a:schemeClr val="bg1"/>
                </a:solidFill>
                <a:effectLst/>
                <a:latin typeface="Arial Black" panose="020B0A04020102020204" pitchFamily="34" charset="0"/>
                <a:ea typeface="Times New Roman" panose="02020603050405020304" pitchFamily="18" charset="0"/>
              </a:rPr>
              <a:t>Crystal, D. </a:t>
            </a:r>
            <a:r>
              <a:rPr lang="en-US" i="1" dirty="0">
                <a:solidFill>
                  <a:schemeClr val="bg1"/>
                </a:solidFill>
                <a:effectLst/>
                <a:latin typeface="Arial Black" panose="020B0A04020102020204" pitchFamily="34" charset="0"/>
                <a:ea typeface="Times New Roman" panose="02020603050405020304" pitchFamily="18" charset="0"/>
              </a:rPr>
              <a:t>The Penguin dictionary of language</a:t>
            </a:r>
            <a:r>
              <a:rPr lang="en-US" dirty="0">
                <a:solidFill>
                  <a:schemeClr val="bg1"/>
                </a:solidFill>
                <a:effectLst/>
                <a:latin typeface="Arial Black" panose="020B0A04020102020204" pitchFamily="34" charset="0"/>
                <a:ea typeface="Times New Roman" panose="02020603050405020304" pitchFamily="18" charset="0"/>
              </a:rPr>
              <a:t>, 1999;</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en-US" dirty="0">
                <a:solidFill>
                  <a:schemeClr val="bg1"/>
                </a:solidFill>
                <a:effectLst/>
                <a:latin typeface="Arial Black" panose="020B0A04020102020204" pitchFamily="34" charset="0"/>
                <a:ea typeface="Times New Roman" panose="02020603050405020304" pitchFamily="18" charset="0"/>
              </a:rPr>
              <a:t>Dubois J. </a:t>
            </a:r>
            <a:r>
              <a:rPr lang="en-US" i="1" dirty="0" err="1">
                <a:solidFill>
                  <a:schemeClr val="bg1"/>
                </a:solidFill>
                <a:effectLst/>
                <a:latin typeface="Arial Black" panose="020B0A04020102020204" pitchFamily="34" charset="0"/>
                <a:ea typeface="Times New Roman" panose="02020603050405020304" pitchFamily="18" charset="0"/>
              </a:rPr>
              <a:t>Dictionnaire</a:t>
            </a:r>
            <a:r>
              <a:rPr lang="en-US" i="1" dirty="0">
                <a:solidFill>
                  <a:schemeClr val="bg1"/>
                </a:solidFill>
                <a:effectLst/>
                <a:latin typeface="Arial Black" panose="020B0A04020102020204" pitchFamily="34" charset="0"/>
                <a:ea typeface="Times New Roman" panose="02020603050405020304" pitchFamily="18" charset="0"/>
              </a:rPr>
              <a:t> de </a:t>
            </a:r>
            <a:r>
              <a:rPr lang="en-US" i="1" dirty="0" err="1">
                <a:solidFill>
                  <a:schemeClr val="bg1"/>
                </a:solidFill>
                <a:effectLst/>
                <a:latin typeface="Arial Black" panose="020B0A04020102020204" pitchFamily="34" charset="0"/>
                <a:ea typeface="Times New Roman" panose="02020603050405020304" pitchFamily="18" charset="0"/>
              </a:rPr>
              <a:t>linguistique</a:t>
            </a:r>
            <a:r>
              <a:rPr lang="en-US" dirty="0">
                <a:solidFill>
                  <a:schemeClr val="bg1"/>
                </a:solidFill>
                <a:effectLst/>
                <a:latin typeface="Arial Black" panose="020B0A04020102020204" pitchFamily="34" charset="0"/>
                <a:ea typeface="Times New Roman" panose="02020603050405020304" pitchFamily="18" charset="0"/>
              </a:rPr>
              <a:t>, Paris, 1963, f. 164;</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en-US" dirty="0" err="1">
                <a:solidFill>
                  <a:schemeClr val="bg1"/>
                </a:solidFill>
                <a:effectLst/>
                <a:latin typeface="Arial Black" panose="020B0A04020102020204" pitchFamily="34" charset="0"/>
                <a:ea typeface="Times New Roman" panose="02020603050405020304" pitchFamily="18" charset="0"/>
              </a:rPr>
              <a:t>Ilyish</a:t>
            </a:r>
            <a:r>
              <a:rPr lang="en-US" dirty="0">
                <a:solidFill>
                  <a:schemeClr val="bg1"/>
                </a:solidFill>
                <a:effectLst/>
                <a:latin typeface="Arial Black" panose="020B0A04020102020204" pitchFamily="34" charset="0"/>
                <a:ea typeface="Times New Roman" panose="02020603050405020304" pitchFamily="18" charset="0"/>
              </a:rPr>
              <a:t> B., </a:t>
            </a:r>
            <a:r>
              <a:rPr lang="en-US" i="1" dirty="0">
                <a:solidFill>
                  <a:schemeClr val="bg1"/>
                </a:solidFill>
                <a:effectLst/>
                <a:latin typeface="Arial Black" panose="020B0A04020102020204" pitchFamily="34" charset="0"/>
                <a:ea typeface="Times New Roman" panose="02020603050405020304" pitchFamily="18" charset="0"/>
              </a:rPr>
              <a:t>The structure of Modern English</a:t>
            </a:r>
            <a:r>
              <a:rPr lang="en-US" dirty="0">
                <a:solidFill>
                  <a:schemeClr val="bg1"/>
                </a:solidFill>
                <a:effectLst/>
                <a:latin typeface="Arial Black" panose="020B0A04020102020204" pitchFamily="34" charset="0"/>
                <a:ea typeface="Times New Roman" panose="02020603050405020304" pitchFamily="18" charset="0"/>
              </a:rPr>
              <a:t>, Leningrad, 1971, f.174;</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en-US" dirty="0" err="1">
                <a:solidFill>
                  <a:schemeClr val="bg1"/>
                </a:solidFill>
                <a:effectLst/>
                <a:latin typeface="Arial Black" panose="020B0A04020102020204" pitchFamily="34" charset="0"/>
                <a:ea typeface="Times New Roman" panose="02020603050405020304" pitchFamily="18" charset="0"/>
              </a:rPr>
              <a:t>Jashari</a:t>
            </a:r>
            <a:r>
              <a:rPr lang="en-US" dirty="0">
                <a:solidFill>
                  <a:schemeClr val="bg1"/>
                </a:solidFill>
                <a:effectLst/>
                <a:latin typeface="Arial Black" panose="020B0A04020102020204" pitchFamily="34" charset="0"/>
                <a:ea typeface="Times New Roman" panose="02020603050405020304" pitchFamily="18" charset="0"/>
              </a:rPr>
              <a:t>, A. </a:t>
            </a:r>
            <a:r>
              <a:rPr lang="en-US" i="1" dirty="0" err="1">
                <a:solidFill>
                  <a:schemeClr val="bg1"/>
                </a:solidFill>
                <a:effectLst/>
                <a:latin typeface="Arial Black" panose="020B0A04020102020204" pitchFamily="34" charset="0"/>
                <a:ea typeface="Times New Roman" panose="02020603050405020304" pitchFamily="18" charset="0"/>
              </a:rPr>
              <a:t>Frazeologjia</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në</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letërsinë</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politiko-shoqërore</a:t>
            </a:r>
            <a:r>
              <a:rPr lang="en-US" i="1"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Studime</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filologjike</a:t>
            </a:r>
            <a:r>
              <a:rPr lang="en-US" dirty="0">
                <a:solidFill>
                  <a:schemeClr val="bg1"/>
                </a:solidFill>
                <a:effectLst/>
                <a:latin typeface="Arial Black" panose="020B0A04020102020204" pitchFamily="34" charset="0"/>
                <a:ea typeface="Times New Roman" panose="02020603050405020304" pitchFamily="18" charset="0"/>
              </a:rPr>
              <a:t>, 4/1990; </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en-US" dirty="0" err="1">
                <a:solidFill>
                  <a:schemeClr val="bg1"/>
                </a:solidFill>
                <a:effectLst/>
                <a:latin typeface="Arial Black" panose="020B0A04020102020204" pitchFamily="34" charset="0"/>
                <a:ea typeface="Times New Roman" panose="02020603050405020304" pitchFamily="18" charset="0"/>
              </a:rPr>
              <a:t>Kostallari</a:t>
            </a:r>
            <a:r>
              <a:rPr lang="en-US" dirty="0">
                <a:solidFill>
                  <a:schemeClr val="bg1"/>
                </a:solidFill>
                <a:effectLst/>
                <a:latin typeface="Arial Black" panose="020B0A04020102020204" pitchFamily="34" charset="0"/>
                <a:ea typeface="Times New Roman" panose="02020603050405020304" pitchFamily="18" charset="0"/>
              </a:rPr>
              <a:t>, A., </a:t>
            </a:r>
            <a:r>
              <a:rPr lang="en-US" i="1" dirty="0" err="1">
                <a:solidFill>
                  <a:schemeClr val="bg1"/>
                </a:solidFill>
                <a:effectLst/>
                <a:latin typeface="Arial Black" panose="020B0A04020102020204" pitchFamily="34" charset="0"/>
                <a:ea typeface="Times New Roman" panose="02020603050405020304" pitchFamily="18" charset="0"/>
              </a:rPr>
              <a:t>Kompozitat</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dëshirore</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dhe</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urdhërore</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të</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shqipes</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në</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Studime</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mbi</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leksikun</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dhe</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formimin</a:t>
            </a:r>
            <a:r>
              <a:rPr lang="en-US" dirty="0">
                <a:solidFill>
                  <a:schemeClr val="bg1"/>
                </a:solidFill>
                <a:effectLst/>
                <a:latin typeface="Arial Black" panose="020B0A04020102020204" pitchFamily="34" charset="0"/>
                <a:ea typeface="Times New Roman" panose="02020603050405020304" pitchFamily="18" charset="0"/>
              </a:rPr>
              <a:t> e </a:t>
            </a:r>
            <a:r>
              <a:rPr lang="en-US" dirty="0" err="1">
                <a:solidFill>
                  <a:schemeClr val="bg1"/>
                </a:solidFill>
                <a:effectLst/>
                <a:latin typeface="Arial Black" panose="020B0A04020102020204" pitchFamily="34" charset="0"/>
                <a:ea typeface="Times New Roman" panose="02020603050405020304" pitchFamily="18" charset="0"/>
              </a:rPr>
              <a:t>fjalëve</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në</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gjuhën</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shqipe</a:t>
            </a:r>
            <a:r>
              <a:rPr lang="en-US" dirty="0">
                <a:solidFill>
                  <a:schemeClr val="bg1"/>
                </a:solidFill>
                <a:effectLst/>
                <a:latin typeface="Arial Black" panose="020B0A04020102020204" pitchFamily="34" charset="0"/>
                <a:ea typeface="Times New Roman" panose="02020603050405020304" pitchFamily="18" charset="0"/>
              </a:rPr>
              <a:t>, I, 1973;</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en-US" dirty="0" err="1">
                <a:solidFill>
                  <a:schemeClr val="bg1"/>
                </a:solidFill>
                <a:effectLst/>
                <a:latin typeface="Arial Black" panose="020B0A04020102020204" pitchFamily="34" charset="0"/>
                <a:ea typeface="Times New Roman" panose="02020603050405020304" pitchFamily="18" charset="0"/>
              </a:rPr>
              <a:t>Kunin</a:t>
            </a:r>
            <a:r>
              <a:rPr lang="en-US" dirty="0">
                <a:solidFill>
                  <a:schemeClr val="bg1"/>
                </a:solidFill>
                <a:effectLst/>
                <a:latin typeface="Arial Black" panose="020B0A04020102020204" pitchFamily="34" charset="0"/>
                <a:ea typeface="Times New Roman" panose="02020603050405020304" pitchFamily="18" charset="0"/>
              </a:rPr>
              <a:t>, A.V. </a:t>
            </a:r>
            <a:r>
              <a:rPr lang="en-US" i="1" dirty="0" err="1">
                <a:solidFill>
                  <a:schemeClr val="bg1"/>
                </a:solidFill>
                <a:effectLst/>
                <a:latin typeface="Arial Black" panose="020B0A04020102020204" pitchFamily="34" charset="0"/>
                <a:ea typeface="Times New Roman" panose="02020603050405020304" pitchFamily="18" charset="0"/>
              </a:rPr>
              <a:t>Frazeollogija</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savremjenovo</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anglijskovo</a:t>
            </a:r>
            <a:r>
              <a:rPr lang="en-US" i="1" dirty="0">
                <a:solidFill>
                  <a:schemeClr val="bg1"/>
                </a:solidFill>
                <a:effectLst/>
                <a:latin typeface="Arial Black" panose="020B0A04020102020204" pitchFamily="34" charset="0"/>
                <a:ea typeface="Times New Roman" panose="02020603050405020304" pitchFamily="18" charset="0"/>
              </a:rPr>
              <a:t> </a:t>
            </a:r>
            <a:r>
              <a:rPr lang="en-US" i="1" dirty="0" err="1">
                <a:solidFill>
                  <a:schemeClr val="bg1"/>
                </a:solidFill>
                <a:effectLst/>
                <a:latin typeface="Arial Black" panose="020B0A04020102020204" pitchFamily="34" charset="0"/>
                <a:ea typeface="Times New Roman" panose="02020603050405020304" pitchFamily="18" charset="0"/>
              </a:rPr>
              <a:t>jazyka</a:t>
            </a:r>
            <a:r>
              <a:rPr lang="en-US" dirty="0">
                <a:solidFill>
                  <a:schemeClr val="bg1"/>
                </a:solidFill>
                <a:effectLst/>
                <a:latin typeface="Arial Black" panose="020B0A04020102020204" pitchFamily="34" charset="0"/>
                <a:ea typeface="Times New Roman" panose="02020603050405020304" pitchFamily="18" charset="0"/>
              </a:rPr>
              <a:t> </a:t>
            </a:r>
            <a:r>
              <a:rPr lang="en-US" dirty="0" err="1">
                <a:solidFill>
                  <a:schemeClr val="bg1"/>
                </a:solidFill>
                <a:effectLst/>
                <a:latin typeface="Arial Black" panose="020B0A04020102020204" pitchFamily="34" charset="0"/>
                <a:ea typeface="Times New Roman" panose="02020603050405020304" pitchFamily="18" charset="0"/>
              </a:rPr>
              <a:t>etj</a:t>
            </a:r>
            <a:r>
              <a:rPr lang="en-US" dirty="0">
                <a:solidFill>
                  <a:schemeClr val="bg1"/>
                </a:solidFill>
                <a:effectLst/>
                <a:latin typeface="Arial Black" panose="020B0A04020102020204" pitchFamily="34" charset="0"/>
                <a:ea typeface="Times New Roman" panose="02020603050405020304" pitchFamily="18" charset="0"/>
              </a:rPr>
              <a:t>. </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en-GB" dirty="0">
                <a:solidFill>
                  <a:schemeClr val="bg1"/>
                </a:solidFill>
                <a:effectLst/>
                <a:latin typeface="Arial Black" panose="020B0A04020102020204" pitchFamily="34" charset="0"/>
                <a:ea typeface="Times New Roman" panose="02020603050405020304" pitchFamily="18" charset="0"/>
              </a:rPr>
              <a:t>Matthews, P. H., </a:t>
            </a:r>
            <a:r>
              <a:rPr lang="en-GB" i="1" dirty="0">
                <a:solidFill>
                  <a:schemeClr val="bg1"/>
                </a:solidFill>
                <a:effectLst/>
                <a:latin typeface="Arial Black" panose="020B0A04020102020204" pitchFamily="34" charset="0"/>
                <a:ea typeface="Times New Roman" panose="02020603050405020304" pitchFamily="18" charset="0"/>
              </a:rPr>
              <a:t>Concise dictionary of linguistics</a:t>
            </a:r>
            <a:r>
              <a:rPr lang="en-GB" dirty="0">
                <a:solidFill>
                  <a:schemeClr val="bg1"/>
                </a:solidFill>
                <a:effectLst/>
                <a:latin typeface="Arial Black" panose="020B0A04020102020204" pitchFamily="34" charset="0"/>
                <a:ea typeface="Times New Roman" panose="02020603050405020304" pitchFamily="18" charset="0"/>
              </a:rPr>
              <a:t>, Oxford, 1997, f. 41, 45;</a:t>
            </a:r>
          </a:p>
          <a:p>
            <a:pPr marL="285750" indent="-285750" algn="just">
              <a:lnSpc>
                <a:spcPct val="150000"/>
              </a:lnSpc>
              <a:buFont typeface="Wingdings" panose="05000000000000000000" pitchFamily="2" charset="2"/>
              <a:buChar char="§"/>
            </a:pPr>
            <a:r>
              <a:rPr lang="it-IT" dirty="0">
                <a:solidFill>
                  <a:schemeClr val="bg1"/>
                </a:solidFill>
                <a:effectLst/>
                <a:latin typeface="Arial Black" panose="020B0A04020102020204" pitchFamily="34" charset="0"/>
                <a:ea typeface="Times New Roman" panose="02020603050405020304" pitchFamily="18" charset="0"/>
              </a:rPr>
              <a:t>Meksi, M. </a:t>
            </a:r>
            <a:r>
              <a:rPr lang="it-IT" i="1" dirty="0">
                <a:solidFill>
                  <a:schemeClr val="bg1"/>
                </a:solidFill>
                <a:effectLst/>
                <a:latin typeface="Arial Black" panose="020B0A04020102020204" pitchFamily="34" charset="0"/>
                <a:ea typeface="Times New Roman" panose="02020603050405020304" pitchFamily="18" charset="0"/>
              </a:rPr>
              <a:t>Letërsi e ndaluar dhe shkrimet e fshehta</a:t>
            </a:r>
            <a:r>
              <a:rPr lang="it-IT" dirty="0">
                <a:solidFill>
                  <a:schemeClr val="bg1"/>
                </a:solidFill>
                <a:effectLst/>
                <a:latin typeface="Arial Black" panose="020B0A04020102020204" pitchFamily="34" charset="0"/>
                <a:ea typeface="Times New Roman" panose="02020603050405020304" pitchFamily="18" charset="0"/>
              </a:rPr>
              <a:t>, Tiranë, 2011,  f. 205-206.</a:t>
            </a:r>
            <a:endParaRPr lang="en-GB" dirty="0">
              <a:solidFill>
                <a:schemeClr val="bg1"/>
              </a:solidFill>
              <a:effectLst/>
              <a:latin typeface="Arial Black" panose="020B0A04020102020204" pitchFamily="34" charset="0"/>
              <a:ea typeface="Times New Roman" panose="02020603050405020304" pitchFamily="18" charset="0"/>
            </a:endParaRPr>
          </a:p>
          <a:p>
            <a:pPr marL="285750" indent="-285750" algn="just">
              <a:lnSpc>
                <a:spcPct val="150000"/>
              </a:lnSpc>
              <a:buFont typeface="Wingdings" panose="05000000000000000000" pitchFamily="2" charset="2"/>
              <a:buChar char="§"/>
            </a:pPr>
            <a:r>
              <a:rPr lang="it-IT" dirty="0">
                <a:solidFill>
                  <a:schemeClr val="bg1"/>
                </a:solidFill>
                <a:effectLst/>
                <a:latin typeface="Arial Black" panose="020B0A04020102020204" pitchFamily="34" charset="0"/>
                <a:ea typeface="Times New Roman" panose="02020603050405020304" pitchFamily="18" charset="0"/>
              </a:rPr>
              <a:t>Thomai, J. </a:t>
            </a:r>
            <a:r>
              <a:rPr lang="it-IT" i="1" dirty="0">
                <a:solidFill>
                  <a:schemeClr val="bg1"/>
                </a:solidFill>
                <a:effectLst/>
                <a:latin typeface="Arial Black" panose="020B0A04020102020204" pitchFamily="34" charset="0"/>
                <a:ea typeface="Times New Roman" panose="02020603050405020304" pitchFamily="18" charset="0"/>
              </a:rPr>
              <a:t>Një fjalor që i mungonte kulturës shqiptare</a:t>
            </a:r>
            <a:r>
              <a:rPr lang="it-IT" dirty="0">
                <a:solidFill>
                  <a:schemeClr val="bg1"/>
                </a:solidFill>
                <a:effectLst/>
                <a:latin typeface="Arial Black" panose="020B0A04020102020204" pitchFamily="34" charset="0"/>
                <a:ea typeface="Times New Roman" panose="02020603050405020304" pitchFamily="18" charset="0"/>
              </a:rPr>
              <a:t>, Gjuha shqipe, 1/2008, Prishtinë, 2008</a:t>
            </a:r>
            <a:endParaRPr lang="en-GB" dirty="0">
              <a:solidFill>
                <a:schemeClr val="bg1"/>
              </a:solidFill>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10731951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114299" y="785813"/>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766768" y="779212"/>
            <a:ext cx="588187" cy="4121401"/>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ounded Rectangle 12"/>
          <p:cNvSpPr/>
          <p:nvPr/>
        </p:nvSpPr>
        <p:spPr>
          <a:xfrm>
            <a:off x="1433505" y="1287383"/>
            <a:ext cx="588208" cy="4637168"/>
          </a:xfrm>
          <a:prstGeom prst="roundRect">
            <a:avLst>
              <a:gd name="adj" fmla="val 50000"/>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ounded Rectangle 13"/>
          <p:cNvSpPr/>
          <p:nvPr/>
        </p:nvSpPr>
        <p:spPr>
          <a:xfrm>
            <a:off x="2114526" y="780687"/>
            <a:ext cx="588187" cy="4348527"/>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ounded Rectangle 14"/>
          <p:cNvSpPr/>
          <p:nvPr/>
        </p:nvSpPr>
        <p:spPr>
          <a:xfrm>
            <a:off x="2781283" y="785812"/>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ounded Rectangle 16"/>
          <p:cNvSpPr/>
          <p:nvPr/>
        </p:nvSpPr>
        <p:spPr>
          <a:xfrm>
            <a:off x="3462284" y="1287383"/>
            <a:ext cx="588187" cy="4098945"/>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44B0C8F-2E4D-C9AF-BDCC-DF428C81D818}"/>
              </a:ext>
            </a:extLst>
          </p:cNvPr>
          <p:cNvSpPr txBox="1"/>
          <p:nvPr/>
        </p:nvSpPr>
        <p:spPr>
          <a:xfrm>
            <a:off x="6294030" y="3977283"/>
            <a:ext cx="6233374" cy="923330"/>
          </a:xfrm>
          <a:prstGeom prst="rect">
            <a:avLst/>
          </a:prstGeom>
          <a:noFill/>
        </p:spPr>
        <p:txBody>
          <a:bodyPr wrap="square">
            <a:spAutoFit/>
          </a:bodyPr>
          <a:lstStyle/>
          <a:p>
            <a:r>
              <a:rPr lang="it-IT" sz="5400" b="1" dirty="0">
                <a:solidFill>
                  <a:srgbClr val="FF0000"/>
                </a:solidFill>
                <a:effectLst/>
                <a:latin typeface="Arial Black" panose="020B0A04020102020204" pitchFamily="34" charset="0"/>
                <a:ea typeface="Times New Roman" panose="02020603050405020304" pitchFamily="18" charset="0"/>
              </a:rPr>
              <a:t>THANK YOU!</a:t>
            </a:r>
            <a:endParaRPr lang="en-GB" sz="5400" dirty="0">
              <a:solidFill>
                <a:srgbClr val="FF0000"/>
              </a:solidFill>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7569446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3425413" y="653185"/>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765564" y="1161854"/>
            <a:ext cx="588187" cy="4121401"/>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ounded Rectangle 12"/>
          <p:cNvSpPr/>
          <p:nvPr/>
        </p:nvSpPr>
        <p:spPr>
          <a:xfrm>
            <a:off x="1446524" y="903970"/>
            <a:ext cx="588208" cy="4637168"/>
          </a:xfrm>
          <a:prstGeom prst="roundRect">
            <a:avLst>
              <a:gd name="adj" fmla="val 50000"/>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ounded Rectangle 13"/>
          <p:cNvSpPr/>
          <p:nvPr/>
        </p:nvSpPr>
        <p:spPr>
          <a:xfrm>
            <a:off x="2100302" y="903970"/>
            <a:ext cx="588187" cy="4348527"/>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ounded Rectangle 14"/>
          <p:cNvSpPr/>
          <p:nvPr/>
        </p:nvSpPr>
        <p:spPr>
          <a:xfrm>
            <a:off x="2752707" y="785812"/>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ounded Rectangle 16"/>
          <p:cNvSpPr/>
          <p:nvPr/>
        </p:nvSpPr>
        <p:spPr>
          <a:xfrm>
            <a:off x="105974" y="1173083"/>
            <a:ext cx="588187" cy="4098945"/>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3F7B7C6-7C46-EF0F-FCD0-8AA321A7E55A}"/>
              </a:ext>
            </a:extLst>
          </p:cNvPr>
          <p:cNvSpPr txBox="1"/>
          <p:nvPr/>
        </p:nvSpPr>
        <p:spPr>
          <a:xfrm>
            <a:off x="4119574" y="462825"/>
            <a:ext cx="7966452" cy="4524315"/>
          </a:xfrm>
          <a:prstGeom prst="rect">
            <a:avLst/>
          </a:prstGeom>
          <a:noFill/>
        </p:spPr>
        <p:txBody>
          <a:bodyPr wrap="square">
            <a:spAutoFit/>
          </a:bodyPr>
          <a:lstStyle/>
          <a:p>
            <a:pPr algn="just"/>
            <a:r>
              <a:rPr lang="en-GB" sz="1800" b="1" kern="0" dirty="0">
                <a:solidFill>
                  <a:schemeClr val="bg1"/>
                </a:solidFill>
                <a:effectLst/>
                <a:latin typeface="Arial Black" panose="020B0A04020102020204" pitchFamily="34" charset="0"/>
                <a:ea typeface="Times New Roman" panose="02020603050405020304" pitchFamily="18" charset="0"/>
              </a:rPr>
              <a:t>A daily newspaper published an article entitled "Bermuda Triangle", a historical development of Albanian politics” and then in other newspapers this became the expression of the day, being used in different contexts such as: </a:t>
            </a:r>
            <a:r>
              <a:rPr lang="en-GB" sz="1800" b="1" i="1" kern="0" dirty="0">
                <a:solidFill>
                  <a:schemeClr val="bg1"/>
                </a:solidFill>
                <a:effectLst/>
                <a:latin typeface="Arial Black" panose="020B0A04020102020204" pitchFamily="34" charset="0"/>
                <a:ea typeface="Times New Roman" panose="02020603050405020304" pitchFamily="18" charset="0"/>
              </a:rPr>
              <a:t>including it in Bermuda Triangle</a:t>
            </a:r>
            <a:r>
              <a:rPr lang="en-GB" sz="1800" b="1" kern="0" dirty="0">
                <a:solidFill>
                  <a:schemeClr val="bg1"/>
                </a:solidFill>
                <a:effectLst/>
                <a:latin typeface="Arial Black" panose="020B0A04020102020204" pitchFamily="34" charset="0"/>
                <a:ea typeface="Times New Roman" panose="02020603050405020304" pitchFamily="18" charset="0"/>
              </a:rPr>
              <a:t>, </a:t>
            </a:r>
            <a:r>
              <a:rPr lang="en-GB" sz="1800" b="1" i="1" kern="0" dirty="0">
                <a:solidFill>
                  <a:schemeClr val="bg1"/>
                </a:solidFill>
                <a:effectLst/>
                <a:latin typeface="Arial Black" panose="020B0A04020102020204" pitchFamily="34" charset="0"/>
                <a:ea typeface="Times New Roman" panose="02020603050405020304" pitchFamily="18" charset="0"/>
              </a:rPr>
              <a:t>compared it to the triangle of Bermuda</a:t>
            </a:r>
            <a:r>
              <a:rPr lang="en-GB" sz="1800" b="1" kern="0" dirty="0">
                <a:solidFill>
                  <a:schemeClr val="bg1"/>
                </a:solidFill>
                <a:effectLst/>
                <a:latin typeface="Arial Black" panose="020B0A04020102020204" pitchFamily="34" charset="0"/>
                <a:ea typeface="Times New Roman" panose="02020603050405020304" pitchFamily="18" charset="0"/>
              </a:rPr>
              <a:t>; </a:t>
            </a:r>
            <a:r>
              <a:rPr lang="en-GB" sz="1800" b="1" i="1" kern="0" dirty="0">
                <a:solidFill>
                  <a:schemeClr val="bg1"/>
                </a:solidFill>
                <a:effectLst/>
                <a:latin typeface="Arial Black" panose="020B0A04020102020204" pitchFamily="34" charset="0"/>
                <a:ea typeface="Times New Roman" panose="02020603050405020304" pitchFamily="18" charset="0"/>
              </a:rPr>
              <a:t>had brought to mind the famous Bermuda Triangle</a:t>
            </a:r>
            <a:r>
              <a:rPr lang="en-GB" sz="1800" b="1" kern="0" dirty="0">
                <a:solidFill>
                  <a:schemeClr val="bg1"/>
                </a:solidFill>
                <a:effectLst/>
                <a:latin typeface="Arial Black" panose="020B0A04020102020204" pitchFamily="34" charset="0"/>
                <a:ea typeface="Times New Roman" panose="02020603050405020304" pitchFamily="18" charset="0"/>
              </a:rPr>
              <a:t>, etc. </a:t>
            </a:r>
          </a:p>
          <a:p>
            <a:pPr algn="just"/>
            <a:endParaRPr lang="en-GB" b="1" kern="0" dirty="0">
              <a:solidFill>
                <a:schemeClr val="bg1"/>
              </a:solidFill>
              <a:latin typeface="Arial Black" panose="020B0A04020102020204" pitchFamily="34" charset="0"/>
              <a:ea typeface="Times New Roman" panose="02020603050405020304" pitchFamily="18" charset="0"/>
            </a:endParaRPr>
          </a:p>
          <a:p>
            <a:pPr algn="just"/>
            <a:endParaRPr lang="en-GB" sz="1800" b="1" kern="0" dirty="0">
              <a:solidFill>
                <a:schemeClr val="bg1"/>
              </a:solidFill>
              <a:effectLst/>
              <a:latin typeface="Arial Black" panose="020B0A04020102020204" pitchFamily="34" charset="0"/>
              <a:ea typeface="Times New Roman" panose="02020603050405020304" pitchFamily="18" charset="0"/>
            </a:endParaRPr>
          </a:p>
          <a:p>
            <a:pPr algn="just"/>
            <a:r>
              <a:rPr lang="en-GB" sz="1800" b="1" kern="0" dirty="0">
                <a:solidFill>
                  <a:schemeClr val="bg1"/>
                </a:solidFill>
                <a:effectLst/>
                <a:latin typeface="Arial Black" panose="020B0A04020102020204" pitchFamily="34" charset="0"/>
                <a:ea typeface="Times New Roman" panose="02020603050405020304" pitchFamily="18" charset="0"/>
              </a:rPr>
              <a:t>These expressions in today's linguistics are named by different terms, such as </a:t>
            </a:r>
            <a:r>
              <a:rPr lang="en-GB" sz="1800" b="1" i="1" kern="0" dirty="0">
                <a:solidFill>
                  <a:srgbClr val="FFFF00"/>
                </a:solidFill>
                <a:effectLst/>
                <a:latin typeface="Arial Black" panose="020B0A04020102020204" pitchFamily="34" charset="0"/>
                <a:ea typeface="Times New Roman" panose="02020603050405020304" pitchFamily="18" charset="0"/>
              </a:rPr>
              <a:t>borrowings</a:t>
            </a:r>
            <a:r>
              <a:rPr lang="en-GB" sz="1800" b="1" kern="0" dirty="0">
                <a:solidFill>
                  <a:schemeClr val="bg1"/>
                </a:solidFill>
                <a:effectLst/>
                <a:latin typeface="Arial Black" panose="020B0A04020102020204" pitchFamily="34" charset="0"/>
                <a:ea typeface="Times New Roman" panose="02020603050405020304" pitchFamily="18" charset="0"/>
              </a:rPr>
              <a:t>, </a:t>
            </a:r>
            <a:r>
              <a:rPr lang="en-GB" sz="1800" b="1" i="1" kern="0" dirty="0">
                <a:solidFill>
                  <a:srgbClr val="FFFF00"/>
                </a:solidFill>
                <a:effectLst/>
                <a:latin typeface="Arial Black" panose="020B0A04020102020204" pitchFamily="34" charset="0"/>
                <a:ea typeface="Times New Roman" panose="02020603050405020304" pitchFamily="18" charset="0"/>
              </a:rPr>
              <a:t>calques</a:t>
            </a:r>
            <a:r>
              <a:rPr lang="en-GB" sz="1800" b="1" kern="0" dirty="0">
                <a:solidFill>
                  <a:schemeClr val="bg1"/>
                </a:solidFill>
                <a:effectLst/>
                <a:latin typeface="Arial Black" panose="020B0A04020102020204" pitchFamily="34" charset="0"/>
                <a:ea typeface="Times New Roman" panose="02020603050405020304" pitchFamily="18" charset="0"/>
              </a:rPr>
              <a:t>, </a:t>
            </a:r>
            <a:r>
              <a:rPr lang="en-GB" sz="1800" b="1" i="1" kern="0" dirty="0">
                <a:solidFill>
                  <a:srgbClr val="FFFF00"/>
                </a:solidFill>
                <a:effectLst/>
                <a:latin typeface="Arial Black" panose="020B0A04020102020204" pitchFamily="34" charset="0"/>
                <a:ea typeface="Times New Roman" panose="02020603050405020304" pitchFamily="18" charset="0"/>
              </a:rPr>
              <a:t>borrowed idioms</a:t>
            </a:r>
            <a:r>
              <a:rPr lang="en-GB" sz="1800" b="1" kern="0" dirty="0">
                <a:solidFill>
                  <a:schemeClr val="bg1"/>
                </a:solidFill>
                <a:effectLst/>
                <a:latin typeface="Arial Black" panose="020B0A04020102020204" pitchFamily="34" charset="0"/>
                <a:ea typeface="Times New Roman" panose="02020603050405020304" pitchFamily="18" charset="0"/>
              </a:rPr>
              <a:t>, etc., they are commonly used in written discourse, more often in journalism, literature, history, philosophy, sociology, by occupying </a:t>
            </a:r>
            <a:r>
              <a:rPr lang="en-GB" sz="1800" b="1" i="1" kern="0" dirty="0">
                <a:solidFill>
                  <a:srgbClr val="FFFF00"/>
                </a:solidFill>
                <a:effectLst/>
                <a:latin typeface="Arial Black" panose="020B0A04020102020204" pitchFamily="34" charset="0"/>
                <a:ea typeface="Times New Roman" panose="02020603050405020304" pitchFamily="18" charset="0"/>
              </a:rPr>
              <a:t>a special layer in the idiomatic </a:t>
            </a:r>
            <a:r>
              <a:rPr lang="en-GB" sz="1800" b="1" kern="0" dirty="0">
                <a:solidFill>
                  <a:schemeClr val="bg1"/>
                </a:solidFill>
                <a:effectLst/>
                <a:latin typeface="Arial Black" panose="020B0A04020102020204" pitchFamily="34" charset="0"/>
                <a:ea typeface="Times New Roman" panose="02020603050405020304" pitchFamily="18" charset="0"/>
              </a:rPr>
              <a:t>of any language; they are recorded and explained in bilingual explanatory dictionaries, even some special dictionaries have been written for them.</a:t>
            </a:r>
            <a:r>
              <a:rPr lang="en-GB" b="1" dirty="0">
                <a:solidFill>
                  <a:schemeClr val="bg1"/>
                </a:solidFill>
                <a:effectLst/>
                <a:latin typeface="Arial Black" panose="020B0A04020102020204" pitchFamily="34" charset="0"/>
              </a:rPr>
              <a:t> </a:t>
            </a:r>
            <a:endParaRPr lang="en-GB" sz="1200" b="1" dirty="0">
              <a:solidFill>
                <a:schemeClr val="bg1"/>
              </a:solidFill>
              <a:effectLst/>
              <a:latin typeface="Arial Black" panose="020B0A040201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DCBA7694-28C7-CB3F-0441-6674A01D551F}"/>
              </a:ext>
            </a:extLst>
          </p:cNvPr>
          <p:cNvSpPr txBox="1"/>
          <p:nvPr/>
        </p:nvSpPr>
        <p:spPr>
          <a:xfrm>
            <a:off x="4340180" y="5541138"/>
            <a:ext cx="7639871" cy="923330"/>
          </a:xfrm>
          <a:prstGeom prst="rect">
            <a:avLst/>
          </a:prstGeom>
          <a:noFill/>
        </p:spPr>
        <p:txBody>
          <a:bodyPr wrap="square">
            <a:spAutoFit/>
          </a:bodyPr>
          <a:lstStyle/>
          <a:p>
            <a:pPr algn="just"/>
            <a:r>
              <a:rPr lang="en-GB" sz="1800" b="1" dirty="0">
                <a:solidFill>
                  <a:schemeClr val="bg1"/>
                </a:solidFill>
                <a:effectLst/>
                <a:latin typeface="Arial Black" panose="020B0A04020102020204" pitchFamily="34" charset="0"/>
                <a:ea typeface="Times New Roman" panose="02020603050405020304" pitchFamily="18" charset="0"/>
              </a:rPr>
              <a:t>In this lecture, in front of the terms we mentioned above, we prefer to use the phrase "interlanguage idiom" (hereinafter Ind), as we will explicate below.</a:t>
            </a:r>
            <a:endParaRPr lang="en-GB" sz="1200" b="1" dirty="0">
              <a:solidFill>
                <a:schemeClr val="bg1"/>
              </a:solidFill>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1706177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1" y="0"/>
            <a:ext cx="12076089"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endParaRPr lang="en-US" dirty="0">
              <a:solidFill>
                <a:schemeClr val="bg1"/>
              </a:solidFill>
              <a:latin typeface="Arial Black" panose="020B0A04020102020204" pitchFamily="34" charset="0"/>
            </a:endParaRPr>
          </a:p>
        </p:txBody>
      </p:sp>
      <p:sp>
        <p:nvSpPr>
          <p:cNvPr id="3" name="TextBox 2">
            <a:extLst>
              <a:ext uri="{FF2B5EF4-FFF2-40B4-BE49-F238E27FC236}">
                <a16:creationId xmlns:a16="http://schemas.microsoft.com/office/drawing/2014/main" id="{910608E3-6E65-1C00-51A1-0D16D8D83AF9}"/>
              </a:ext>
            </a:extLst>
          </p:cNvPr>
          <p:cNvSpPr txBox="1"/>
          <p:nvPr/>
        </p:nvSpPr>
        <p:spPr>
          <a:xfrm>
            <a:off x="178155" y="175096"/>
            <a:ext cx="11719775" cy="646331"/>
          </a:xfrm>
          <a:prstGeom prst="rect">
            <a:avLst/>
          </a:prstGeom>
          <a:noFill/>
        </p:spPr>
        <p:txBody>
          <a:bodyPr wrap="square">
            <a:spAutoFit/>
          </a:bodyPr>
          <a:lstStyle/>
          <a:p>
            <a:pPr algn="just"/>
            <a:r>
              <a:rPr lang="en-GB" sz="1800" b="1" dirty="0">
                <a:solidFill>
                  <a:schemeClr val="bg1"/>
                </a:solidFill>
                <a:effectLst/>
                <a:latin typeface="Arial Black" panose="020B0A04020102020204" pitchFamily="34" charset="0"/>
                <a:ea typeface="Times New Roman" panose="02020603050405020304" pitchFamily="18" charset="0"/>
              </a:rPr>
              <a:t>The layer of interlanguage idioms in Albanian written discourse can be summarized in three large groups:</a:t>
            </a:r>
            <a:endParaRPr lang="en-GB" sz="1200" b="1" dirty="0">
              <a:solidFill>
                <a:schemeClr val="bg1"/>
              </a:solidFill>
              <a:effectLst/>
              <a:latin typeface="Arial Black" panose="020B0A040201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225B10D3-E4D2-E37C-8159-EA6B2550C599}"/>
              </a:ext>
            </a:extLst>
          </p:cNvPr>
          <p:cNvSpPr txBox="1"/>
          <p:nvPr/>
        </p:nvSpPr>
        <p:spPr>
          <a:xfrm>
            <a:off x="75124" y="996523"/>
            <a:ext cx="11925836" cy="5563061"/>
          </a:xfrm>
          <a:prstGeom prst="rect">
            <a:avLst/>
          </a:prstGeom>
          <a:noFill/>
        </p:spPr>
        <p:txBody>
          <a:bodyPr wrap="square">
            <a:spAutoFit/>
          </a:bodyPr>
          <a:lstStyle/>
          <a:p>
            <a:pPr algn="just"/>
            <a:r>
              <a:rPr lang="en-GB" sz="1800" b="1" dirty="0" err="1">
                <a:solidFill>
                  <a:srgbClr val="FFFF00"/>
                </a:solidFill>
                <a:effectLst/>
                <a:latin typeface="Arial Black" panose="020B0A04020102020204" pitchFamily="34" charset="0"/>
                <a:ea typeface="Times New Roman" panose="02020603050405020304" pitchFamily="18" charset="0"/>
              </a:rPr>
              <a:t>INd</a:t>
            </a:r>
            <a:r>
              <a:rPr lang="en-GB" sz="1800" dirty="0">
                <a:solidFill>
                  <a:schemeClr val="bg1"/>
                </a:solidFill>
                <a:effectLst/>
                <a:latin typeface="Arial Black" panose="020B0A04020102020204" pitchFamily="34" charset="0"/>
                <a:ea typeface="Times New Roman" panose="02020603050405020304" pitchFamily="18" charset="0"/>
              </a:rPr>
              <a:t> that are created independently in each language, but have approximately the same parts and are used with the same meaning in different languages. This happens due to the matching of thoughts brought by life experience, relation to customs, spiritual and cultural heritage, mutual economic exchanges, and historical events where many nations have had the same fate. </a:t>
            </a:r>
          </a:p>
          <a:p>
            <a:pPr algn="just"/>
            <a:endParaRPr lang="en-GB" dirty="0">
              <a:solidFill>
                <a:schemeClr val="bg1"/>
              </a:solidFill>
              <a:latin typeface="Arial Black" panose="020B0A04020102020204" pitchFamily="34" charset="0"/>
              <a:ea typeface="Times New Roman" panose="02020603050405020304" pitchFamily="18" charset="0"/>
            </a:endParaRPr>
          </a:p>
          <a:p>
            <a:pPr algn="just"/>
            <a:r>
              <a:rPr lang="en-GB" sz="1800" dirty="0">
                <a:solidFill>
                  <a:schemeClr val="bg1"/>
                </a:solidFill>
                <a:effectLst/>
                <a:latin typeface="Arial Black" panose="020B0A04020102020204" pitchFamily="34" charset="0"/>
                <a:ea typeface="Times New Roman" panose="02020603050405020304" pitchFamily="18" charset="0"/>
              </a:rPr>
              <a:t>Usually, in such idioms, the meaning is a part of the human body: </a:t>
            </a:r>
            <a:r>
              <a:rPr lang="en-GB" sz="1800" i="1" dirty="0">
                <a:solidFill>
                  <a:srgbClr val="FFFF00"/>
                </a:solidFill>
                <a:effectLst/>
                <a:latin typeface="Arial Black" panose="020B0A04020102020204" pitchFamily="34" charset="0"/>
                <a:ea typeface="Times New Roman" panose="02020603050405020304" pitchFamily="18" charset="0"/>
              </a:rPr>
              <a:t>eyes</a:t>
            </a:r>
            <a:r>
              <a:rPr lang="en-GB" sz="1800" dirty="0">
                <a:solidFill>
                  <a:schemeClr val="bg1"/>
                </a:solidFill>
                <a:effectLst/>
                <a:latin typeface="Arial Black" panose="020B0A04020102020204" pitchFamily="34" charset="0"/>
                <a:ea typeface="Times New Roman" panose="02020603050405020304" pitchFamily="18" charset="0"/>
              </a:rPr>
              <a:t>, </a:t>
            </a:r>
            <a:r>
              <a:rPr lang="en-GB" sz="1800" b="1" i="1" dirty="0">
                <a:solidFill>
                  <a:srgbClr val="FFFF00"/>
                </a:solidFill>
                <a:effectLst/>
                <a:latin typeface="Arial Black" panose="020B0A04020102020204" pitchFamily="34" charset="0"/>
                <a:ea typeface="Times New Roman" panose="02020603050405020304" pitchFamily="18" charset="0"/>
              </a:rPr>
              <a:t>ears</a:t>
            </a:r>
            <a:r>
              <a:rPr lang="en-GB" sz="1800" dirty="0">
                <a:solidFill>
                  <a:schemeClr val="bg1"/>
                </a:solidFill>
                <a:effectLst/>
                <a:latin typeface="Arial Black" panose="020B0A04020102020204" pitchFamily="34" charset="0"/>
                <a:ea typeface="Times New Roman" panose="02020603050405020304" pitchFamily="18" charset="0"/>
              </a:rPr>
              <a:t>, </a:t>
            </a:r>
            <a:r>
              <a:rPr lang="en-GB" sz="1800" b="1" i="1" dirty="0">
                <a:solidFill>
                  <a:srgbClr val="FFFF00"/>
                </a:solidFill>
                <a:effectLst/>
                <a:latin typeface="Arial Black" panose="020B0A04020102020204" pitchFamily="34" charset="0"/>
                <a:ea typeface="Times New Roman" panose="02020603050405020304" pitchFamily="18" charset="0"/>
              </a:rPr>
              <a:t>lips</a:t>
            </a:r>
            <a:r>
              <a:rPr lang="en-GB" sz="1800" dirty="0">
                <a:solidFill>
                  <a:schemeClr val="bg1"/>
                </a:solidFill>
                <a:effectLst/>
                <a:latin typeface="Arial Black" panose="020B0A04020102020204" pitchFamily="34" charset="0"/>
                <a:ea typeface="Times New Roman" panose="02020603050405020304" pitchFamily="18" charset="0"/>
              </a:rPr>
              <a:t>, </a:t>
            </a:r>
            <a:r>
              <a:rPr lang="en-GB" sz="1800" b="1" i="1" dirty="0">
                <a:solidFill>
                  <a:srgbClr val="FFFF00"/>
                </a:solidFill>
                <a:effectLst/>
                <a:latin typeface="Arial Black" panose="020B0A04020102020204" pitchFamily="34" charset="0"/>
                <a:ea typeface="Times New Roman" panose="02020603050405020304" pitchFamily="18" charset="0"/>
              </a:rPr>
              <a:t>head</a:t>
            </a:r>
            <a:r>
              <a:rPr lang="en-GB" sz="1800" dirty="0">
                <a:solidFill>
                  <a:schemeClr val="bg1"/>
                </a:solidFill>
                <a:effectLst/>
                <a:latin typeface="Arial Black" panose="020B0A04020102020204" pitchFamily="34" charset="0"/>
                <a:ea typeface="Times New Roman" panose="02020603050405020304" pitchFamily="18" charset="0"/>
              </a:rPr>
              <a:t>, </a:t>
            </a:r>
            <a:r>
              <a:rPr lang="en-GB" sz="1800" b="1" i="1" dirty="0">
                <a:solidFill>
                  <a:srgbClr val="FFFF00"/>
                </a:solidFill>
                <a:effectLst/>
                <a:latin typeface="Arial Black" panose="020B0A04020102020204" pitchFamily="34" charset="0"/>
                <a:ea typeface="Times New Roman" panose="02020603050405020304" pitchFamily="18" charset="0"/>
              </a:rPr>
              <a:t>legs</a:t>
            </a:r>
            <a:r>
              <a:rPr lang="en-GB" sz="1800" dirty="0">
                <a:solidFill>
                  <a:schemeClr val="bg1"/>
                </a:solidFill>
                <a:effectLst/>
                <a:latin typeface="Arial Black" panose="020B0A04020102020204" pitchFamily="34" charset="0"/>
                <a:ea typeface="Times New Roman" panose="02020603050405020304" pitchFamily="18" charset="0"/>
              </a:rPr>
              <a:t>, </a:t>
            </a:r>
            <a:r>
              <a:rPr lang="en-GB" sz="1800" i="1" dirty="0">
                <a:solidFill>
                  <a:srgbClr val="FFFF00"/>
                </a:solidFill>
                <a:effectLst/>
                <a:latin typeface="Arial Black" panose="020B0A04020102020204" pitchFamily="34" charset="0"/>
                <a:ea typeface="Times New Roman" panose="02020603050405020304" pitchFamily="18" charset="0"/>
              </a:rPr>
              <a:t>ribs, nose, mouth</a:t>
            </a:r>
            <a:r>
              <a:rPr lang="en-GB" sz="1800" dirty="0">
                <a:solidFill>
                  <a:schemeClr val="bg1"/>
                </a:solidFill>
                <a:effectLst/>
                <a:latin typeface="Arial Black" panose="020B0A04020102020204" pitchFamily="34" charset="0"/>
                <a:ea typeface="Times New Roman" panose="02020603050405020304" pitchFamily="18" charset="0"/>
              </a:rPr>
              <a:t>, etc. </a:t>
            </a:r>
          </a:p>
          <a:p>
            <a:pPr algn="just"/>
            <a:endParaRPr lang="en-GB" dirty="0">
              <a:solidFill>
                <a:schemeClr val="bg1"/>
              </a:solidFill>
              <a:latin typeface="Arial Black" panose="020B0A04020102020204" pitchFamily="34" charset="0"/>
              <a:ea typeface="Times New Roman" panose="02020603050405020304" pitchFamily="18" charset="0"/>
            </a:endParaRPr>
          </a:p>
          <a:p>
            <a:pPr algn="just"/>
            <a:r>
              <a:rPr lang="en-GB" sz="1800" dirty="0">
                <a:solidFill>
                  <a:schemeClr val="bg1"/>
                </a:solidFill>
                <a:effectLst/>
                <a:latin typeface="Arial Black" panose="020B0A04020102020204" pitchFamily="34" charset="0"/>
                <a:ea typeface="Times New Roman" panose="02020603050405020304" pitchFamily="18" charset="0"/>
              </a:rPr>
              <a:t>To argue this, we are bringing some examples with the meaning "</a:t>
            </a:r>
            <a:r>
              <a:rPr lang="en-GB" sz="1800" dirty="0">
                <a:solidFill>
                  <a:srgbClr val="FFFF00"/>
                </a:solidFill>
                <a:effectLst/>
                <a:latin typeface="Arial Black" panose="020B0A04020102020204" pitchFamily="34" charset="0"/>
                <a:ea typeface="Times New Roman" panose="02020603050405020304" pitchFamily="18" charset="0"/>
              </a:rPr>
              <a:t>eye</a:t>
            </a:r>
            <a:r>
              <a:rPr lang="en-GB" sz="1800" dirty="0">
                <a:solidFill>
                  <a:schemeClr val="bg1"/>
                </a:solidFill>
                <a:effectLst/>
                <a:latin typeface="Arial Black" panose="020B0A04020102020204" pitchFamily="34" charset="0"/>
                <a:ea typeface="Times New Roman" panose="02020603050405020304" pitchFamily="18" charset="0"/>
              </a:rPr>
              <a:t>":</a:t>
            </a:r>
          </a:p>
          <a:p>
            <a:pPr algn="just">
              <a:lnSpc>
                <a:spcPct val="150000"/>
              </a:lnSpc>
            </a:pPr>
            <a:endParaRPr lang="en-GB" sz="900" dirty="0">
              <a:solidFill>
                <a:schemeClr val="bg1"/>
              </a:solidFill>
              <a:effectLst/>
              <a:latin typeface="Arial Black" panose="020B0A04020102020204" pitchFamily="34" charset="0"/>
              <a:ea typeface="Times New Roman" panose="02020603050405020304" pitchFamily="18" charset="0"/>
            </a:endParaRPr>
          </a:p>
          <a:p>
            <a:pPr marL="285750" indent="-285750">
              <a:buFont typeface="Wingdings" panose="05000000000000000000" pitchFamily="2" charset="2"/>
              <a:buChar char="Ø"/>
            </a:pPr>
            <a:r>
              <a:rPr lang="en-GB" sz="1800" b="1" kern="0" dirty="0">
                <a:solidFill>
                  <a:srgbClr val="FFFF00"/>
                </a:solidFill>
                <a:effectLst/>
                <a:latin typeface="Arial Black" panose="020B0A04020102020204" pitchFamily="34" charset="0"/>
                <a:ea typeface="Times New Roman" panose="02020603050405020304" pitchFamily="18" charset="0"/>
              </a:rPr>
              <a:t>hap </a:t>
            </a:r>
            <a:r>
              <a:rPr lang="en-GB" sz="1800" b="1" kern="0" dirty="0" err="1">
                <a:solidFill>
                  <a:srgbClr val="FFFF00"/>
                </a:solidFill>
                <a:effectLst/>
                <a:latin typeface="Arial Black" panose="020B0A04020102020204" pitchFamily="34" charset="0"/>
                <a:ea typeface="Times New Roman" panose="02020603050405020304" pitchFamily="18" charset="0"/>
              </a:rPr>
              <a:t>sytë</a:t>
            </a:r>
            <a:r>
              <a:rPr lang="en-GB" sz="1800" kern="0" dirty="0">
                <a:solidFill>
                  <a:schemeClr val="bg1"/>
                </a:solidFill>
                <a:effectLst/>
                <a:latin typeface="Arial Black" panose="020B0A04020102020204" pitchFamily="34" charset="0"/>
                <a:ea typeface="Times New Roman" panose="02020603050405020304" pitchFamily="18" charset="0"/>
              </a:rPr>
              <a:t>; it. </a:t>
            </a:r>
            <a:r>
              <a:rPr lang="en-GB" sz="1800" i="1" kern="0" dirty="0" err="1">
                <a:solidFill>
                  <a:srgbClr val="FFFF00"/>
                </a:solidFill>
                <a:effectLst/>
                <a:latin typeface="Arial Black" panose="020B0A04020102020204" pitchFamily="34" charset="0"/>
                <a:ea typeface="Times New Roman" panose="02020603050405020304" pitchFamily="18" charset="0"/>
              </a:rPr>
              <a:t>aprire</a:t>
            </a:r>
            <a:r>
              <a:rPr lang="en-GB" sz="1800" i="1" kern="0" dirty="0">
                <a:solidFill>
                  <a:srgbClr val="FFFF00"/>
                </a:solidFill>
                <a:effectLst/>
                <a:latin typeface="Arial Black" panose="020B0A04020102020204" pitchFamily="34" charset="0"/>
                <a:ea typeface="Times New Roman" panose="02020603050405020304" pitchFamily="18" charset="0"/>
              </a:rPr>
              <a:t> </a:t>
            </a:r>
            <a:r>
              <a:rPr lang="en-GB" sz="1800" i="1" kern="0" dirty="0" err="1">
                <a:solidFill>
                  <a:srgbClr val="FFFF00"/>
                </a:solidFill>
                <a:effectLst/>
                <a:latin typeface="Arial Black" panose="020B0A04020102020204" pitchFamily="34" charset="0"/>
                <a:ea typeface="Times New Roman" panose="02020603050405020304" pitchFamily="18" charset="0"/>
              </a:rPr>
              <a:t>gli</a:t>
            </a:r>
            <a:r>
              <a:rPr lang="en-GB" sz="1800" i="1" kern="0" dirty="0">
                <a:solidFill>
                  <a:srgbClr val="FFFF00"/>
                </a:solidFill>
                <a:effectLst/>
                <a:latin typeface="Arial Black" panose="020B0A04020102020204" pitchFamily="34" charset="0"/>
                <a:ea typeface="Times New Roman" panose="02020603050405020304" pitchFamily="18" charset="0"/>
              </a:rPr>
              <a:t> </a:t>
            </a:r>
            <a:r>
              <a:rPr lang="en-GB" sz="1800" i="1" kern="0" dirty="0" err="1">
                <a:solidFill>
                  <a:srgbClr val="FFFF00"/>
                </a:solidFill>
                <a:effectLst/>
                <a:latin typeface="Arial Black" panose="020B0A04020102020204" pitchFamily="34" charset="0"/>
                <a:ea typeface="Times New Roman" panose="02020603050405020304" pitchFamily="18" charset="0"/>
              </a:rPr>
              <a:t>occhi</a:t>
            </a:r>
            <a:r>
              <a:rPr lang="en-GB" sz="1800" kern="0" dirty="0">
                <a:solidFill>
                  <a:schemeClr val="bg1"/>
                </a:solidFill>
                <a:effectLst/>
                <a:latin typeface="Arial Black" panose="020B0A04020102020204" pitchFamily="34" charset="0"/>
                <a:ea typeface="Times New Roman" panose="02020603050405020304" pitchFamily="18" charset="0"/>
              </a:rPr>
              <a:t>; </a:t>
            </a:r>
            <a:r>
              <a:rPr lang="en-GB" sz="1800" kern="0" dirty="0" err="1">
                <a:solidFill>
                  <a:schemeClr val="bg1"/>
                </a:solidFill>
                <a:effectLst/>
                <a:latin typeface="Arial Black" panose="020B0A04020102020204" pitchFamily="34" charset="0"/>
                <a:ea typeface="Times New Roman" panose="02020603050405020304" pitchFamily="18" charset="0"/>
              </a:rPr>
              <a:t>angl.</a:t>
            </a:r>
            <a:r>
              <a:rPr lang="en-GB" sz="1800" kern="0" dirty="0">
                <a:solidFill>
                  <a:schemeClr val="bg1"/>
                </a:solidFill>
                <a:effectLst/>
                <a:latin typeface="Arial Black" panose="020B0A04020102020204" pitchFamily="34" charset="0"/>
                <a:ea typeface="Times New Roman" panose="02020603050405020304" pitchFamily="18" charset="0"/>
              </a:rPr>
              <a:t> </a:t>
            </a:r>
            <a:r>
              <a:rPr lang="en-GB" sz="1800" i="1" kern="0" dirty="0">
                <a:solidFill>
                  <a:srgbClr val="FFFF00"/>
                </a:solidFill>
                <a:effectLst/>
                <a:latin typeface="Arial Black" panose="020B0A04020102020204" pitchFamily="34" charset="0"/>
                <a:ea typeface="Times New Roman" panose="02020603050405020304" pitchFamily="18" charset="0"/>
              </a:rPr>
              <a:t>open one’s eyes</a:t>
            </a:r>
            <a:r>
              <a:rPr lang="en-GB" sz="1800" kern="0" dirty="0">
                <a:solidFill>
                  <a:schemeClr val="bg1"/>
                </a:solidFill>
                <a:effectLst/>
                <a:latin typeface="Arial Black" panose="020B0A04020102020204" pitchFamily="34" charset="0"/>
                <a:ea typeface="Times New Roman" panose="02020603050405020304" pitchFamily="18" charset="0"/>
              </a:rPr>
              <a:t>; </a:t>
            </a:r>
            <a:r>
              <a:rPr lang="en-GB" sz="1800" kern="0" dirty="0" err="1">
                <a:solidFill>
                  <a:schemeClr val="bg1"/>
                </a:solidFill>
                <a:effectLst/>
                <a:latin typeface="Arial Black" panose="020B0A04020102020204" pitchFamily="34" charset="0"/>
                <a:ea typeface="Times New Roman" panose="02020603050405020304" pitchFamily="18" charset="0"/>
              </a:rPr>
              <a:t>rus.</a:t>
            </a:r>
            <a:r>
              <a:rPr lang="en-GB" sz="1800" kern="0" dirty="0">
                <a:solidFill>
                  <a:schemeClr val="bg1"/>
                </a:solidFill>
                <a:effectLst/>
                <a:latin typeface="Arial Black" panose="020B0A04020102020204" pitchFamily="34" charset="0"/>
                <a:ea typeface="Times New Roman" panose="02020603050405020304" pitchFamily="18" charset="0"/>
              </a:rPr>
              <a:t>  </a:t>
            </a:r>
            <a:r>
              <a:rPr lang="ru-RU" sz="1800" i="1" kern="0" dirty="0">
                <a:solidFill>
                  <a:srgbClr val="FFFF00"/>
                </a:solidFill>
                <a:effectLst/>
                <a:latin typeface="Arial Black" panose="020B0A04020102020204" pitchFamily="34" charset="0"/>
                <a:ea typeface="Times New Roman" panose="02020603050405020304" pitchFamily="18" charset="0"/>
              </a:rPr>
              <a:t>глаза разуть</a:t>
            </a:r>
            <a:r>
              <a:rPr lang="en-GB" sz="1800" kern="0" dirty="0">
                <a:solidFill>
                  <a:schemeClr val="bg1"/>
                </a:solidFill>
                <a:effectLst/>
                <a:latin typeface="Arial Black" panose="020B0A04020102020204" pitchFamily="34" charset="0"/>
                <a:ea typeface="Times New Roman" panose="02020603050405020304" pitchFamily="18" charset="0"/>
              </a:rPr>
              <a:t>; </a:t>
            </a:r>
          </a:p>
          <a:p>
            <a:pPr marL="285750" indent="-285750">
              <a:buFont typeface="Wingdings" panose="05000000000000000000" pitchFamily="2" charset="2"/>
              <a:buChar char="Ø"/>
            </a:pPr>
            <a:r>
              <a:rPr lang="en-GB" sz="1800" b="1" kern="0" dirty="0" err="1">
                <a:solidFill>
                  <a:srgbClr val="FFFF00"/>
                </a:solidFill>
                <a:effectLst/>
                <a:latin typeface="Arial Black" panose="020B0A04020102020204" pitchFamily="34" charset="0"/>
                <a:ea typeface="Times New Roman" panose="02020603050405020304" pitchFamily="18" charset="0"/>
              </a:rPr>
              <a:t>iu</a:t>
            </a:r>
            <a:r>
              <a:rPr lang="en-GB" sz="1800" b="1" kern="0" dirty="0">
                <a:solidFill>
                  <a:srgbClr val="FFFF00"/>
                </a:solidFill>
                <a:effectLst/>
                <a:latin typeface="Arial Black" panose="020B0A04020102020204" pitchFamily="34" charset="0"/>
                <a:ea typeface="Times New Roman" panose="02020603050405020304" pitchFamily="18" charset="0"/>
              </a:rPr>
              <a:t> </a:t>
            </a:r>
            <a:r>
              <a:rPr lang="en-GB" sz="1800" b="1" kern="0" dirty="0" err="1">
                <a:solidFill>
                  <a:srgbClr val="FFFF00"/>
                </a:solidFill>
                <a:effectLst/>
                <a:latin typeface="Arial Black" panose="020B0A04020102020204" pitchFamily="34" charset="0"/>
                <a:ea typeface="Times New Roman" panose="02020603050405020304" pitchFamily="18" charset="0"/>
              </a:rPr>
              <a:t>hapën</a:t>
            </a:r>
            <a:r>
              <a:rPr lang="en-GB" sz="1800" b="1" kern="0" dirty="0">
                <a:solidFill>
                  <a:srgbClr val="FFFF00"/>
                </a:solidFill>
                <a:effectLst/>
                <a:latin typeface="Arial Black" panose="020B0A04020102020204" pitchFamily="34" charset="0"/>
                <a:ea typeface="Times New Roman" panose="02020603050405020304" pitchFamily="18" charset="0"/>
              </a:rPr>
              <a:t> </a:t>
            </a:r>
            <a:r>
              <a:rPr lang="en-GB" sz="1800" b="1" kern="0" dirty="0" err="1">
                <a:solidFill>
                  <a:srgbClr val="FFFF00"/>
                </a:solidFill>
                <a:effectLst/>
                <a:latin typeface="Arial Black" panose="020B0A04020102020204" pitchFamily="34" charset="0"/>
                <a:ea typeface="Times New Roman" panose="02020603050405020304" pitchFamily="18" charset="0"/>
              </a:rPr>
              <a:t>sytë</a:t>
            </a:r>
            <a:r>
              <a:rPr lang="en-GB" sz="1800" kern="0" dirty="0">
                <a:solidFill>
                  <a:schemeClr val="bg1"/>
                </a:solidFill>
                <a:effectLst/>
                <a:latin typeface="Arial Black" panose="020B0A04020102020204" pitchFamily="34" charset="0"/>
                <a:ea typeface="Times New Roman" panose="02020603050405020304" pitchFamily="18" charset="0"/>
              </a:rPr>
              <a:t>; </a:t>
            </a:r>
            <a:r>
              <a:rPr lang="en-GB" sz="1800" kern="0" dirty="0" err="1">
                <a:solidFill>
                  <a:schemeClr val="bg1"/>
                </a:solidFill>
                <a:effectLst/>
                <a:latin typeface="Arial Black" panose="020B0A04020102020204" pitchFamily="34" charset="0"/>
                <a:ea typeface="Times New Roman" panose="02020603050405020304" pitchFamily="18" charset="0"/>
              </a:rPr>
              <a:t>frëngj</a:t>
            </a:r>
            <a:r>
              <a:rPr lang="en-GB" sz="1800" kern="0" dirty="0">
                <a:solidFill>
                  <a:schemeClr val="bg1"/>
                </a:solidFill>
                <a:effectLst/>
                <a:latin typeface="Arial Black" panose="020B0A04020102020204" pitchFamily="34" charset="0"/>
                <a:ea typeface="Times New Roman" panose="02020603050405020304" pitchFamily="18" charset="0"/>
              </a:rPr>
              <a:t>. </a:t>
            </a:r>
            <a:r>
              <a:rPr lang="en-GB" sz="1800" i="1" kern="0" dirty="0" err="1">
                <a:solidFill>
                  <a:srgbClr val="FFFF00"/>
                </a:solidFill>
                <a:effectLst/>
                <a:latin typeface="Arial Black" panose="020B0A04020102020204" pitchFamily="34" charset="0"/>
                <a:ea typeface="Times New Roman" panose="02020603050405020304" pitchFamily="18" charset="0"/>
              </a:rPr>
              <a:t>ouvrir</a:t>
            </a:r>
            <a:r>
              <a:rPr lang="en-GB" sz="1800" i="1" kern="0" dirty="0">
                <a:solidFill>
                  <a:srgbClr val="FFFF00"/>
                </a:solidFill>
                <a:effectLst/>
                <a:latin typeface="Arial Black" panose="020B0A04020102020204" pitchFamily="34" charset="0"/>
                <a:ea typeface="Times New Roman" panose="02020603050405020304" pitchFamily="18" charset="0"/>
              </a:rPr>
              <a:t> l’oeil</a:t>
            </a:r>
            <a:r>
              <a:rPr lang="en-GB" sz="1800" i="1" kern="0" dirty="0">
                <a:solidFill>
                  <a:schemeClr val="bg1"/>
                </a:solidFill>
                <a:effectLst/>
                <a:latin typeface="Arial Black" panose="020B0A04020102020204" pitchFamily="34" charset="0"/>
                <a:ea typeface="Times New Roman" panose="02020603050405020304" pitchFamily="18" charset="0"/>
              </a:rPr>
              <a:t>; </a:t>
            </a:r>
            <a:r>
              <a:rPr lang="en-GB" sz="1800" kern="0" dirty="0" err="1">
                <a:solidFill>
                  <a:schemeClr val="bg1"/>
                </a:solidFill>
                <a:effectLst/>
                <a:latin typeface="Arial Black" panose="020B0A04020102020204" pitchFamily="34" charset="0"/>
                <a:ea typeface="Times New Roman" panose="02020603050405020304" pitchFamily="18" charset="0"/>
              </a:rPr>
              <a:t>rus.</a:t>
            </a:r>
            <a:r>
              <a:rPr lang="en-GB" sz="1800" kern="0" dirty="0">
                <a:solidFill>
                  <a:schemeClr val="bg1"/>
                </a:solidFill>
                <a:effectLst/>
                <a:latin typeface="Arial Black" panose="020B0A04020102020204" pitchFamily="34" charset="0"/>
                <a:ea typeface="Times New Roman" panose="02020603050405020304" pitchFamily="18" charset="0"/>
              </a:rPr>
              <a:t> </a:t>
            </a:r>
            <a:r>
              <a:rPr lang="bg-BG" sz="1800" i="1" kern="0" dirty="0">
                <a:solidFill>
                  <a:schemeClr val="bg1"/>
                </a:solidFill>
                <a:effectLst/>
                <a:latin typeface="Arial Black" panose="020B0A04020102020204" pitchFamily="34" charset="0"/>
                <a:ea typeface="Times New Roman" panose="02020603050405020304" pitchFamily="18" charset="0"/>
              </a:rPr>
              <a:t> </a:t>
            </a:r>
            <a:r>
              <a:rPr lang="bg-BG" sz="1800" i="1" kern="0" dirty="0">
                <a:solidFill>
                  <a:srgbClr val="FFFF00"/>
                </a:solidFill>
                <a:effectLst/>
                <a:latin typeface="Arial Black" panose="020B0A04020102020204" pitchFamily="34" charset="0"/>
                <a:ea typeface="Times New Roman" panose="02020603050405020304" pitchFamily="18" charset="0"/>
              </a:rPr>
              <a:t>глаза открыли</a:t>
            </a:r>
            <a:r>
              <a:rPr lang="it-IT" sz="1800" i="1" kern="0" dirty="0">
                <a:solidFill>
                  <a:srgbClr val="FFFF00"/>
                </a:solidFill>
                <a:effectLst/>
                <a:latin typeface="Arial Black" panose="020B0A04020102020204" pitchFamily="34" charset="0"/>
                <a:ea typeface="Times New Roman" panose="02020603050405020304" pitchFamily="18" charset="0"/>
              </a:rPr>
              <a:t>c</a:t>
            </a:r>
            <a:r>
              <a:rPr lang="bg-BG" sz="1800" i="1" kern="0" dirty="0">
                <a:solidFill>
                  <a:srgbClr val="FFFF00"/>
                </a:solidFill>
                <a:effectLst/>
                <a:latin typeface="Arial Black" panose="020B0A04020102020204" pitchFamily="34" charset="0"/>
                <a:ea typeface="Times New Roman" panose="02020603050405020304" pitchFamily="18" charset="0"/>
              </a:rPr>
              <a:t>ь</a:t>
            </a:r>
            <a:r>
              <a:rPr lang="bg-BG" sz="1800" kern="0" dirty="0">
                <a:solidFill>
                  <a:schemeClr val="bg1"/>
                </a:solidFill>
                <a:effectLst/>
                <a:latin typeface="Arial Black" panose="020B0A04020102020204" pitchFamily="34" charset="0"/>
                <a:ea typeface="Times New Roman" panose="02020603050405020304" pitchFamily="18" charset="0"/>
              </a:rPr>
              <a:t>; </a:t>
            </a:r>
            <a:endParaRPr lang="it-IT" sz="1800" kern="0" dirty="0">
              <a:solidFill>
                <a:schemeClr val="bg1"/>
              </a:solidFill>
              <a:effectLst/>
              <a:latin typeface="Arial Black" panose="020B0A04020102020204" pitchFamily="34" charset="0"/>
              <a:ea typeface="Times New Roman" panose="02020603050405020304" pitchFamily="18" charset="0"/>
            </a:endParaRPr>
          </a:p>
          <a:p>
            <a:pPr marL="285750" indent="-285750">
              <a:buFont typeface="Wingdings" panose="05000000000000000000" pitchFamily="2" charset="2"/>
              <a:buChar char="Ø"/>
            </a:pPr>
            <a:r>
              <a:rPr lang="en-US" sz="1800" b="1" kern="0" dirty="0" err="1">
                <a:solidFill>
                  <a:srgbClr val="FFFF00"/>
                </a:solidFill>
                <a:effectLst/>
                <a:latin typeface="Arial Black" panose="020B0A04020102020204" pitchFamily="34" charset="0"/>
                <a:ea typeface="Times New Roman" panose="02020603050405020304" pitchFamily="18" charset="0"/>
              </a:rPr>
              <a:t>ia</a:t>
            </a:r>
            <a:r>
              <a:rPr lang="en-US" sz="1800" b="1" kern="0" dirty="0">
                <a:solidFill>
                  <a:srgbClr val="FFFF00"/>
                </a:solidFill>
                <a:effectLst/>
                <a:latin typeface="Arial Black" panose="020B0A04020102020204" pitchFamily="34" charset="0"/>
                <a:ea typeface="Times New Roman" panose="02020603050405020304" pitchFamily="18" charset="0"/>
              </a:rPr>
              <a:t> </a:t>
            </a:r>
            <a:r>
              <a:rPr lang="en-US" sz="1800" b="1" kern="0" dirty="0" err="1">
                <a:solidFill>
                  <a:srgbClr val="FFFF00"/>
                </a:solidFill>
                <a:effectLst/>
                <a:latin typeface="Arial Black" panose="020B0A04020102020204" pitchFamily="34" charset="0"/>
                <a:ea typeface="Times New Roman" panose="02020603050405020304" pitchFamily="18" charset="0"/>
              </a:rPr>
              <a:t>hapi</a:t>
            </a:r>
            <a:r>
              <a:rPr lang="en-US" sz="1800" b="1" kern="0" dirty="0">
                <a:solidFill>
                  <a:srgbClr val="FFFF00"/>
                </a:solidFill>
                <a:effectLst/>
                <a:latin typeface="Arial Black" panose="020B0A04020102020204" pitchFamily="34" charset="0"/>
                <a:ea typeface="Times New Roman" panose="02020603050405020304" pitchFamily="18" charset="0"/>
              </a:rPr>
              <a:t> </a:t>
            </a:r>
            <a:r>
              <a:rPr lang="en-US" sz="1800" b="1" kern="0" dirty="0" err="1">
                <a:solidFill>
                  <a:srgbClr val="FFFF00"/>
                </a:solidFill>
                <a:effectLst/>
                <a:latin typeface="Arial Black" panose="020B0A04020102020204" pitchFamily="34" charset="0"/>
                <a:ea typeface="Times New Roman" panose="02020603050405020304" pitchFamily="18" charset="0"/>
              </a:rPr>
              <a:t>syt</a:t>
            </a:r>
            <a:r>
              <a:rPr lang="bg-BG" sz="1800" b="1" kern="0" dirty="0">
                <a:solidFill>
                  <a:srgbClr val="FFFF00"/>
                </a:solidFill>
                <a:effectLst/>
                <a:latin typeface="Arial Black" panose="020B0A04020102020204" pitchFamily="34" charset="0"/>
                <a:ea typeface="Times New Roman" panose="02020603050405020304" pitchFamily="18" charset="0"/>
              </a:rPr>
              <a:t>ë</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kern="0" dirty="0">
                <a:solidFill>
                  <a:schemeClr val="bg1"/>
                </a:solidFill>
                <a:effectLst/>
                <a:latin typeface="Arial Black" panose="020B0A04020102020204" pitchFamily="34" charset="0"/>
                <a:ea typeface="Times New Roman" panose="02020603050405020304" pitchFamily="18" charset="0"/>
              </a:rPr>
              <a:t>it</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aprire</a:t>
            </a:r>
            <a:r>
              <a:rPr lang="en-US" sz="1800" i="1" kern="0" dirty="0">
                <a:solidFill>
                  <a:srgbClr val="FFFF00"/>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gli</a:t>
            </a:r>
            <a:r>
              <a:rPr lang="en-US" sz="1800" i="1" kern="0" dirty="0">
                <a:solidFill>
                  <a:srgbClr val="FFFF00"/>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occhi</a:t>
            </a:r>
            <a:r>
              <a:rPr lang="bg-BG" sz="1800" i="1" kern="0" dirty="0">
                <a:solidFill>
                  <a:srgbClr val="FFFF00"/>
                </a:solidFill>
                <a:effectLst/>
                <a:latin typeface="Arial Black" panose="020B0A04020102020204" pitchFamily="34" charset="0"/>
                <a:ea typeface="Times New Roman" panose="02020603050405020304" pitchFamily="18" charset="0"/>
              </a:rPr>
              <a:t> </a:t>
            </a:r>
            <a:r>
              <a:rPr lang="bg-BG" sz="1800" i="1" kern="0" dirty="0">
                <a:solidFill>
                  <a:schemeClr val="bg1"/>
                </a:solidFill>
                <a:effectLst/>
                <a:latin typeface="Arial Black" panose="020B0A04020102020204" pitchFamily="34" charset="0"/>
                <a:ea typeface="Times New Roman" panose="02020603050405020304" pitchFamily="18" charset="0"/>
              </a:rPr>
              <a:t>(</a:t>
            </a:r>
            <a:r>
              <a:rPr lang="en-US" sz="1800" i="1" kern="0" dirty="0">
                <a:solidFill>
                  <a:schemeClr val="bg1"/>
                </a:solidFill>
                <a:effectLst/>
                <a:latin typeface="Arial Black" panose="020B0A04020102020204" pitchFamily="34" charset="0"/>
                <a:ea typeface="Times New Roman" panose="02020603050405020304" pitchFamily="18" charset="0"/>
              </a:rPr>
              <a:t>a </a:t>
            </a:r>
            <a:r>
              <a:rPr lang="en-US" sz="1800" i="1" kern="0" dirty="0" err="1">
                <a:solidFill>
                  <a:schemeClr val="bg1"/>
                </a:solidFill>
                <a:effectLst/>
                <a:latin typeface="Arial Black" panose="020B0A04020102020204" pitchFamily="34" charset="0"/>
                <a:ea typeface="Times New Roman" panose="02020603050405020304" pitchFamily="18" charset="0"/>
              </a:rPr>
              <a:t>qualcuno</a:t>
            </a:r>
            <a:r>
              <a:rPr lang="bg-BG" sz="1800" i="1" kern="0" dirty="0">
                <a:solidFill>
                  <a:schemeClr val="bg1"/>
                </a:solidFill>
                <a:effectLst/>
                <a:latin typeface="Arial Black" panose="020B0A04020102020204" pitchFamily="34" charset="0"/>
                <a:ea typeface="Times New Roman" panose="02020603050405020304" pitchFamily="18" charset="0"/>
              </a:rPr>
              <a:t>);</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kern="0" dirty="0" err="1">
                <a:solidFill>
                  <a:schemeClr val="bg1"/>
                </a:solidFill>
                <a:effectLst/>
                <a:latin typeface="Arial Black" panose="020B0A04020102020204" pitchFamily="34" charset="0"/>
                <a:ea typeface="Times New Roman" panose="02020603050405020304" pitchFamily="18" charset="0"/>
              </a:rPr>
              <a:t>angl</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i="1" kern="0" dirty="0">
                <a:solidFill>
                  <a:srgbClr val="FFFF00"/>
                </a:solidFill>
                <a:effectLst/>
                <a:latin typeface="Arial Black" panose="020B0A04020102020204" pitchFamily="34" charset="0"/>
                <a:ea typeface="Times New Roman" panose="02020603050405020304" pitchFamily="18" charset="0"/>
              </a:rPr>
              <a:t>open </a:t>
            </a:r>
            <a:r>
              <a:rPr lang="en-US" sz="1800" i="1" kern="0" dirty="0" err="1">
                <a:solidFill>
                  <a:srgbClr val="FFFF00"/>
                </a:solidFill>
                <a:effectLst/>
                <a:latin typeface="Arial Black" panose="020B0A04020102020204" pitchFamily="34" charset="0"/>
                <a:ea typeface="Times New Roman" panose="02020603050405020304" pitchFamily="18" charset="0"/>
              </a:rPr>
              <a:t>smb</a:t>
            </a:r>
            <a:r>
              <a:rPr lang="bg-BG" sz="1800" i="1" kern="0" dirty="0">
                <a:solidFill>
                  <a:srgbClr val="FFFF00"/>
                </a:solidFill>
                <a:effectLst/>
                <a:latin typeface="Arial Black" panose="020B0A04020102020204" pitchFamily="34" charset="0"/>
                <a:ea typeface="Times New Roman" panose="02020603050405020304" pitchFamily="18" charset="0"/>
              </a:rPr>
              <a:t>’</a:t>
            </a:r>
            <a:r>
              <a:rPr lang="en-US" sz="1800" i="1" kern="0" dirty="0">
                <a:solidFill>
                  <a:srgbClr val="FFFF00"/>
                </a:solidFill>
                <a:effectLst/>
                <a:latin typeface="Arial Black" panose="020B0A04020102020204" pitchFamily="34" charset="0"/>
                <a:ea typeface="Times New Roman" panose="02020603050405020304" pitchFamily="18" charset="0"/>
              </a:rPr>
              <a:t>s eyes</a:t>
            </a:r>
            <a:r>
              <a:rPr lang="bg-BG" sz="1800" i="1" kern="0" dirty="0">
                <a:solidFill>
                  <a:schemeClr val="bg1"/>
                </a:solidFill>
                <a:effectLst/>
                <a:latin typeface="Arial Black" panose="020B0A04020102020204" pitchFamily="34" charset="0"/>
                <a:ea typeface="Times New Roman" panose="02020603050405020304" pitchFamily="18" charset="0"/>
              </a:rPr>
              <a:t>;</a:t>
            </a:r>
            <a:r>
              <a:rPr lang="bg-BG" sz="1800" kern="0" dirty="0">
                <a:solidFill>
                  <a:schemeClr val="bg1"/>
                </a:solidFill>
                <a:effectLst/>
                <a:latin typeface="Arial Black" panose="020B0A04020102020204" pitchFamily="34" charset="0"/>
                <a:ea typeface="Times New Roman" panose="02020603050405020304" pitchFamily="18" charset="0"/>
              </a:rPr>
              <a:t> </a:t>
            </a:r>
            <a:endParaRPr lang="it-IT" sz="1800" kern="0" dirty="0">
              <a:solidFill>
                <a:schemeClr val="bg1"/>
              </a:solidFill>
              <a:effectLst/>
              <a:latin typeface="Arial Black" panose="020B0A04020102020204" pitchFamily="34" charset="0"/>
              <a:ea typeface="Times New Roman" panose="02020603050405020304" pitchFamily="18" charset="0"/>
            </a:endParaRPr>
          </a:p>
          <a:p>
            <a:pPr marL="285750" indent="-285750">
              <a:buFont typeface="Wingdings" panose="05000000000000000000" pitchFamily="2" charset="2"/>
              <a:buChar char="Ø"/>
            </a:pPr>
            <a:r>
              <a:rPr lang="en-US" sz="1800" b="1" kern="0" dirty="0" err="1">
                <a:solidFill>
                  <a:srgbClr val="FFFF00"/>
                </a:solidFill>
                <a:effectLst/>
                <a:latin typeface="Arial Black" panose="020B0A04020102020204" pitchFamily="34" charset="0"/>
                <a:ea typeface="Times New Roman" panose="02020603050405020304" pitchFamily="18" charset="0"/>
              </a:rPr>
              <a:t>sa</a:t>
            </a:r>
            <a:r>
              <a:rPr lang="en-US" sz="1800" b="1" kern="0" dirty="0">
                <a:solidFill>
                  <a:srgbClr val="FFFF00"/>
                </a:solidFill>
                <a:effectLst/>
                <a:latin typeface="Arial Black" panose="020B0A04020102020204" pitchFamily="34" charset="0"/>
                <a:ea typeface="Times New Roman" panose="02020603050405020304" pitchFamily="18" charset="0"/>
              </a:rPr>
              <a:t> </a:t>
            </a:r>
            <a:r>
              <a:rPr lang="en-US" sz="1800" b="1" kern="0" dirty="0" err="1">
                <a:solidFill>
                  <a:srgbClr val="FFFF00"/>
                </a:solidFill>
                <a:effectLst/>
                <a:latin typeface="Arial Black" panose="020B0A04020102020204" pitchFamily="34" charset="0"/>
                <a:ea typeface="Times New Roman" panose="02020603050405020304" pitchFamily="18" charset="0"/>
              </a:rPr>
              <a:t>i</a:t>
            </a:r>
            <a:r>
              <a:rPr lang="en-US" sz="1800" b="1" kern="0" dirty="0">
                <a:solidFill>
                  <a:srgbClr val="FFFF00"/>
                </a:solidFill>
                <a:effectLst/>
                <a:latin typeface="Arial Black" panose="020B0A04020102020204" pitchFamily="34" charset="0"/>
                <a:ea typeface="Times New Roman" panose="02020603050405020304" pitchFamily="18" charset="0"/>
              </a:rPr>
              <a:t> ha</a:t>
            </a:r>
            <a:r>
              <a:rPr lang="bg-BG" sz="1800" b="1" kern="0" dirty="0">
                <a:solidFill>
                  <a:srgbClr val="FFFF00"/>
                </a:solidFill>
                <a:effectLst/>
                <a:latin typeface="Arial Black" panose="020B0A04020102020204" pitchFamily="34" charset="0"/>
                <a:ea typeface="Times New Roman" panose="02020603050405020304" pitchFamily="18" charset="0"/>
              </a:rPr>
              <a:t> (</a:t>
            </a:r>
            <a:r>
              <a:rPr lang="en-US" sz="1800" b="1" kern="0" dirty="0" err="1">
                <a:solidFill>
                  <a:srgbClr val="FFFF00"/>
                </a:solidFill>
                <a:effectLst/>
                <a:latin typeface="Arial Black" panose="020B0A04020102020204" pitchFamily="34" charset="0"/>
                <a:ea typeface="Times New Roman" panose="02020603050405020304" pitchFamily="18" charset="0"/>
              </a:rPr>
              <a:t>i</a:t>
            </a:r>
            <a:r>
              <a:rPr lang="en-US" sz="1800" b="1" kern="0" dirty="0">
                <a:solidFill>
                  <a:srgbClr val="FFFF00"/>
                </a:solidFill>
                <a:effectLst/>
                <a:latin typeface="Arial Black" panose="020B0A04020102020204" pitchFamily="34" charset="0"/>
                <a:ea typeface="Times New Roman" panose="02020603050405020304" pitchFamily="18" charset="0"/>
              </a:rPr>
              <a:t> </a:t>
            </a:r>
            <a:r>
              <a:rPr lang="en-US" sz="1800" b="1" kern="0" dirty="0" err="1">
                <a:solidFill>
                  <a:srgbClr val="FFFF00"/>
                </a:solidFill>
                <a:effectLst/>
                <a:latin typeface="Arial Black" panose="020B0A04020102020204" pitchFamily="34" charset="0"/>
                <a:ea typeface="Times New Roman" panose="02020603050405020304" pitchFamily="18" charset="0"/>
              </a:rPr>
              <a:t>rrok</a:t>
            </a:r>
            <a:r>
              <a:rPr lang="bg-BG" sz="1800" b="1" kern="0" dirty="0">
                <a:solidFill>
                  <a:srgbClr val="FFFF00"/>
                </a:solidFill>
                <a:effectLst/>
                <a:latin typeface="Arial Black" panose="020B0A04020102020204" pitchFamily="34" charset="0"/>
                <a:ea typeface="Times New Roman" panose="02020603050405020304" pitchFamily="18" charset="0"/>
              </a:rPr>
              <a:t>) </a:t>
            </a:r>
            <a:r>
              <a:rPr lang="en-US" sz="1800" b="1" kern="0" dirty="0" err="1">
                <a:solidFill>
                  <a:srgbClr val="FFFF00"/>
                </a:solidFill>
                <a:effectLst/>
                <a:latin typeface="Arial Black" panose="020B0A04020102020204" pitchFamily="34" charset="0"/>
                <a:ea typeface="Times New Roman" panose="02020603050405020304" pitchFamily="18" charset="0"/>
              </a:rPr>
              <a:t>syri</a:t>
            </a:r>
            <a:r>
              <a:rPr lang="bg-BG" sz="1800" kern="0" dirty="0">
                <a:solidFill>
                  <a:srgbClr val="FFFF00"/>
                </a:solidFill>
                <a:effectLst/>
                <a:latin typeface="Arial Black" panose="020B0A04020102020204" pitchFamily="34" charset="0"/>
                <a:ea typeface="Times New Roman" panose="02020603050405020304" pitchFamily="18" charset="0"/>
              </a:rPr>
              <a:t>; </a:t>
            </a:r>
            <a:r>
              <a:rPr lang="en-US" sz="1800" kern="0" dirty="0" err="1">
                <a:solidFill>
                  <a:schemeClr val="bg1"/>
                </a:solidFill>
                <a:effectLst/>
                <a:latin typeface="Arial Black" panose="020B0A04020102020204" pitchFamily="34" charset="0"/>
                <a:ea typeface="Times New Roman" panose="02020603050405020304" pitchFamily="18" charset="0"/>
              </a:rPr>
              <a:t>angl</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i="1" kern="0" dirty="0">
                <a:solidFill>
                  <a:srgbClr val="FFFF00"/>
                </a:solidFill>
                <a:effectLst/>
                <a:latin typeface="Arial Black" panose="020B0A04020102020204" pitchFamily="34" charset="0"/>
                <a:ea typeface="Times New Roman" panose="02020603050405020304" pitchFamily="18" charset="0"/>
              </a:rPr>
              <a:t>as far as the eye could reach</a:t>
            </a:r>
            <a:r>
              <a:rPr lang="bg-BG" sz="1800" kern="0" dirty="0">
                <a:solidFill>
                  <a:schemeClr val="bg1"/>
                </a:solidFill>
                <a:effectLst/>
                <a:latin typeface="Arial Black" panose="020B0A04020102020204" pitchFamily="34" charset="0"/>
                <a:ea typeface="Times New Roman" panose="02020603050405020304" pitchFamily="18" charset="0"/>
              </a:rPr>
              <a:t>; </a:t>
            </a:r>
            <a:r>
              <a:rPr lang="it-IT" sz="1800" kern="0" dirty="0">
                <a:solidFill>
                  <a:schemeClr val="bg1"/>
                </a:solidFill>
                <a:effectLst/>
                <a:latin typeface="Arial Black" panose="020B0A04020102020204" pitchFamily="34" charset="0"/>
                <a:ea typeface="Times New Roman" panose="02020603050405020304" pitchFamily="18" charset="0"/>
              </a:rPr>
              <a:t>ital</a:t>
            </a:r>
            <a:r>
              <a:rPr lang="bg-BG" sz="1800" kern="0" dirty="0">
                <a:solidFill>
                  <a:schemeClr val="bg1"/>
                </a:solidFill>
                <a:effectLst/>
                <a:latin typeface="Arial Black" panose="020B0A04020102020204" pitchFamily="34" charset="0"/>
                <a:ea typeface="Times New Roman" panose="02020603050405020304" pitchFamily="18" charset="0"/>
              </a:rPr>
              <a:t>. </a:t>
            </a:r>
            <a:r>
              <a:rPr lang="it-IT" sz="1800" i="1" kern="0" dirty="0">
                <a:solidFill>
                  <a:srgbClr val="FFFF00"/>
                </a:solidFill>
                <a:effectLst/>
                <a:latin typeface="Arial Black" panose="020B0A04020102020204" pitchFamily="34" charset="0"/>
                <a:ea typeface="Times New Roman" panose="02020603050405020304" pitchFamily="18" charset="0"/>
              </a:rPr>
              <a:t>a perdita d</a:t>
            </a:r>
            <a:r>
              <a:rPr lang="bg-BG" sz="1800" i="1" kern="0" dirty="0">
                <a:solidFill>
                  <a:srgbClr val="FFFF00"/>
                </a:solidFill>
                <a:effectLst/>
                <a:latin typeface="Arial Black" panose="020B0A04020102020204" pitchFamily="34" charset="0"/>
                <a:ea typeface="Times New Roman" panose="02020603050405020304" pitchFamily="18" charset="0"/>
              </a:rPr>
              <a:t>’</a:t>
            </a:r>
            <a:r>
              <a:rPr lang="it-IT" sz="1800" i="1" kern="0" dirty="0">
                <a:solidFill>
                  <a:srgbClr val="FFFF00"/>
                </a:solidFill>
                <a:effectLst/>
                <a:latin typeface="Arial Black" panose="020B0A04020102020204" pitchFamily="34" charset="0"/>
                <a:ea typeface="Times New Roman" panose="02020603050405020304" pitchFamily="18" charset="0"/>
              </a:rPr>
              <a:t>occhio</a:t>
            </a:r>
            <a:r>
              <a:rPr lang="bg-BG" sz="1800" kern="0" dirty="0">
                <a:solidFill>
                  <a:srgbClr val="FFFF00"/>
                </a:solidFill>
                <a:effectLst/>
                <a:latin typeface="Arial Black" panose="020B0A04020102020204" pitchFamily="34" charset="0"/>
                <a:ea typeface="Times New Roman" panose="02020603050405020304" pitchFamily="18" charset="0"/>
              </a:rPr>
              <a:t>;</a:t>
            </a:r>
            <a:r>
              <a:rPr lang="bg-BG" sz="1800" kern="0" dirty="0">
                <a:solidFill>
                  <a:schemeClr val="bg1"/>
                </a:solidFill>
                <a:effectLst/>
                <a:latin typeface="Arial Black" panose="020B0A04020102020204" pitchFamily="34" charset="0"/>
                <a:ea typeface="Times New Roman" panose="02020603050405020304" pitchFamily="18" charset="0"/>
              </a:rPr>
              <a:t> </a:t>
            </a:r>
            <a:r>
              <a:rPr lang="it-IT" sz="1800" kern="0" dirty="0">
                <a:solidFill>
                  <a:schemeClr val="bg1"/>
                </a:solidFill>
                <a:effectLst/>
                <a:latin typeface="Arial Black" panose="020B0A04020102020204" pitchFamily="34" charset="0"/>
                <a:ea typeface="Times New Roman" panose="02020603050405020304" pitchFamily="18" charset="0"/>
              </a:rPr>
              <a:t>fr</a:t>
            </a:r>
            <a:r>
              <a:rPr lang="bg-BG" sz="1800" kern="0" dirty="0">
                <a:solidFill>
                  <a:schemeClr val="bg1"/>
                </a:solidFill>
                <a:effectLst/>
                <a:latin typeface="Arial Black" panose="020B0A04020102020204" pitchFamily="34" charset="0"/>
                <a:ea typeface="Times New Roman" panose="02020603050405020304" pitchFamily="18" charset="0"/>
              </a:rPr>
              <a:t>ë</a:t>
            </a:r>
            <a:r>
              <a:rPr lang="it-IT" sz="1800" kern="0" dirty="0">
                <a:solidFill>
                  <a:schemeClr val="bg1"/>
                </a:solidFill>
                <a:effectLst/>
                <a:latin typeface="Arial Black" panose="020B0A04020102020204" pitchFamily="34" charset="0"/>
                <a:ea typeface="Times New Roman" panose="02020603050405020304" pitchFamily="18" charset="0"/>
              </a:rPr>
              <a:t>ngj</a:t>
            </a:r>
            <a:r>
              <a:rPr lang="bg-BG" sz="1800" kern="0" dirty="0">
                <a:solidFill>
                  <a:schemeClr val="bg1"/>
                </a:solidFill>
                <a:effectLst/>
                <a:latin typeface="Arial Black" panose="020B0A04020102020204" pitchFamily="34" charset="0"/>
                <a:ea typeface="Times New Roman" panose="02020603050405020304" pitchFamily="18" charset="0"/>
              </a:rPr>
              <a:t>. </a:t>
            </a:r>
            <a:r>
              <a:rPr lang="bg-BG" sz="1800" i="1" kern="0" dirty="0">
                <a:solidFill>
                  <a:srgbClr val="FFFF00"/>
                </a:solidFill>
                <a:effectLst/>
                <a:latin typeface="Arial Black" panose="020B0A04020102020204" pitchFamily="34" charset="0"/>
                <a:ea typeface="Times New Roman" panose="02020603050405020304" pitchFamily="18" charset="0"/>
              </a:rPr>
              <a:t>à  </a:t>
            </a:r>
            <a:r>
              <a:rPr lang="it-IT" sz="1800" i="1" kern="0" dirty="0">
                <a:solidFill>
                  <a:srgbClr val="FFFF00"/>
                </a:solidFill>
                <a:effectLst/>
                <a:latin typeface="Arial Black" panose="020B0A04020102020204" pitchFamily="34" charset="0"/>
                <a:ea typeface="Times New Roman" panose="02020603050405020304" pitchFamily="18" charset="0"/>
              </a:rPr>
              <a:t>perte de vue</a:t>
            </a:r>
            <a:r>
              <a:rPr lang="bg-BG" sz="1800" kern="0" dirty="0">
                <a:solidFill>
                  <a:schemeClr val="bg1"/>
                </a:solidFill>
                <a:effectLst/>
                <a:latin typeface="Arial Black" panose="020B0A04020102020204" pitchFamily="34" charset="0"/>
                <a:ea typeface="Times New Roman" panose="02020603050405020304" pitchFamily="18" charset="0"/>
              </a:rPr>
              <a:t>; </a:t>
            </a:r>
            <a:endParaRPr lang="it-IT" sz="1800" kern="0" dirty="0">
              <a:solidFill>
                <a:schemeClr val="bg1"/>
              </a:solidFill>
              <a:effectLst/>
              <a:latin typeface="Arial Black" panose="020B0A04020102020204" pitchFamily="34" charset="0"/>
              <a:ea typeface="Times New Roman" panose="02020603050405020304" pitchFamily="18" charset="0"/>
            </a:endParaRPr>
          </a:p>
          <a:p>
            <a:pPr marL="285750" indent="-285750">
              <a:buFont typeface="Wingdings" panose="05000000000000000000" pitchFamily="2" charset="2"/>
              <a:buChar char="Ø"/>
            </a:pPr>
            <a:r>
              <a:rPr lang="it-IT" sz="1800" b="1" kern="0" dirty="0">
                <a:solidFill>
                  <a:srgbClr val="FFFF00"/>
                </a:solidFill>
                <a:effectLst/>
                <a:latin typeface="Arial Black" panose="020B0A04020102020204" pitchFamily="34" charset="0"/>
                <a:ea typeface="Times New Roman" panose="02020603050405020304" pitchFamily="18" charset="0"/>
              </a:rPr>
              <a:t>gjith</a:t>
            </a:r>
            <a:r>
              <a:rPr lang="bg-BG" sz="1800" b="1" kern="0" dirty="0">
                <a:solidFill>
                  <a:srgbClr val="FFFF00"/>
                </a:solidFill>
                <a:effectLst/>
                <a:latin typeface="Arial Black" panose="020B0A04020102020204" pitchFamily="34" charset="0"/>
                <a:ea typeface="Times New Roman" panose="02020603050405020304" pitchFamily="18" charset="0"/>
              </a:rPr>
              <a:t>ë (</a:t>
            </a:r>
            <a:r>
              <a:rPr lang="it-IT" sz="1800" b="1" kern="0" dirty="0">
                <a:solidFill>
                  <a:srgbClr val="FFFF00"/>
                </a:solidFill>
                <a:effectLst/>
                <a:latin typeface="Arial Black" panose="020B0A04020102020204" pitchFamily="34" charset="0"/>
                <a:ea typeface="Times New Roman" panose="02020603050405020304" pitchFamily="18" charset="0"/>
              </a:rPr>
              <a:t>t</a:t>
            </a:r>
            <a:r>
              <a:rPr lang="bg-BG" sz="1800" b="1" kern="0" dirty="0">
                <a:solidFill>
                  <a:srgbClr val="FFFF00"/>
                </a:solidFill>
                <a:effectLst/>
                <a:latin typeface="Arial Black" panose="020B0A04020102020204" pitchFamily="34" charset="0"/>
                <a:ea typeface="Times New Roman" panose="02020603050405020304" pitchFamily="18" charset="0"/>
              </a:rPr>
              <a:t>ë</a:t>
            </a:r>
            <a:r>
              <a:rPr lang="it-IT" sz="1800" b="1" kern="0" dirty="0">
                <a:solidFill>
                  <a:srgbClr val="FFFF00"/>
                </a:solidFill>
                <a:effectLst/>
                <a:latin typeface="Arial Black" panose="020B0A04020102020204" pitchFamily="34" charset="0"/>
                <a:ea typeface="Times New Roman" panose="02020603050405020304" pitchFamily="18" charset="0"/>
              </a:rPr>
              <a:t>r</a:t>
            </a:r>
            <a:r>
              <a:rPr lang="bg-BG" sz="1800" b="1" kern="0" dirty="0">
                <a:solidFill>
                  <a:srgbClr val="FFFF00"/>
                </a:solidFill>
                <a:effectLst/>
                <a:latin typeface="Arial Black" panose="020B0A04020102020204" pitchFamily="34" charset="0"/>
                <a:ea typeface="Times New Roman" panose="02020603050405020304" pitchFamily="18" charset="0"/>
              </a:rPr>
              <a:t>ë) </a:t>
            </a:r>
            <a:r>
              <a:rPr lang="it-IT" sz="1800" b="1" kern="0" dirty="0">
                <a:solidFill>
                  <a:srgbClr val="FFFF00"/>
                </a:solidFill>
                <a:effectLst/>
                <a:latin typeface="Arial Black" panose="020B0A04020102020204" pitchFamily="34" charset="0"/>
                <a:ea typeface="Times New Roman" panose="02020603050405020304" pitchFamily="18" charset="0"/>
              </a:rPr>
              <a:t>sy e vesh</a:t>
            </a:r>
            <a:r>
              <a:rPr lang="bg-BG" sz="1800" b="1" kern="0" dirty="0">
                <a:solidFill>
                  <a:srgbClr val="FFFF00"/>
                </a:solidFill>
                <a:effectLst/>
                <a:latin typeface="Arial Black" panose="020B0A04020102020204" pitchFamily="34" charset="0"/>
                <a:ea typeface="Times New Roman" panose="02020603050405020304" pitchFamily="18" charset="0"/>
              </a:rPr>
              <a:t>ë</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i="1" kern="0" dirty="0" err="1">
                <a:solidFill>
                  <a:schemeClr val="bg1"/>
                </a:solidFill>
                <a:effectLst/>
                <a:latin typeface="Arial Black" panose="020B0A04020102020204" pitchFamily="34" charset="0"/>
                <a:ea typeface="Times New Roman" panose="02020603050405020304" pitchFamily="18" charset="0"/>
              </a:rPr>
              <a:t>angl</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kern="0" dirty="0">
                <a:solidFill>
                  <a:srgbClr val="FFFF00"/>
                </a:solidFill>
                <a:effectLst/>
                <a:latin typeface="Arial Black" panose="020B0A04020102020204" pitchFamily="34" charset="0"/>
                <a:ea typeface="Times New Roman" panose="02020603050405020304" pitchFamily="18" charset="0"/>
              </a:rPr>
              <a:t>all eyes and ears</a:t>
            </a:r>
            <a:r>
              <a:rPr lang="bg-BG" sz="1800" kern="0" dirty="0">
                <a:solidFill>
                  <a:schemeClr val="bg1"/>
                </a:solidFill>
                <a:effectLst/>
                <a:latin typeface="Arial Black" panose="020B0A04020102020204" pitchFamily="34" charset="0"/>
                <a:ea typeface="Times New Roman" panose="02020603050405020304" pitchFamily="18" charset="0"/>
              </a:rPr>
              <a:t>; </a:t>
            </a:r>
            <a:r>
              <a:rPr lang="it-IT" sz="1800" i="1" kern="0" dirty="0">
                <a:solidFill>
                  <a:schemeClr val="bg1"/>
                </a:solidFill>
                <a:effectLst/>
                <a:latin typeface="Arial Black" panose="020B0A04020102020204" pitchFamily="34" charset="0"/>
                <a:ea typeface="Times New Roman" panose="02020603050405020304" pitchFamily="18" charset="0"/>
              </a:rPr>
              <a:t>ital</a:t>
            </a:r>
            <a:r>
              <a:rPr lang="bg-BG" sz="1800" kern="0" dirty="0">
                <a:solidFill>
                  <a:schemeClr val="bg1"/>
                </a:solidFill>
                <a:effectLst/>
                <a:latin typeface="Arial Black" panose="020B0A04020102020204" pitchFamily="34" charset="0"/>
                <a:ea typeface="Times New Roman" panose="02020603050405020304" pitchFamily="18" charset="0"/>
              </a:rPr>
              <a:t>. </a:t>
            </a:r>
            <a:r>
              <a:rPr lang="it-IT" sz="1800" kern="0" dirty="0">
                <a:solidFill>
                  <a:srgbClr val="FFFF00"/>
                </a:solidFill>
                <a:effectLst/>
                <a:latin typeface="Arial Black" panose="020B0A04020102020204" pitchFamily="34" charset="0"/>
                <a:ea typeface="Times New Roman" panose="02020603050405020304" pitchFamily="18" charset="0"/>
              </a:rPr>
              <a:t>essere tutt</a:t>
            </a:r>
            <a:r>
              <a:rPr lang="bg-BG" sz="1800" kern="0" dirty="0">
                <a:solidFill>
                  <a:srgbClr val="FFFF00"/>
                </a:solidFill>
                <a:effectLst/>
                <a:latin typeface="Arial Black" panose="020B0A04020102020204" pitchFamily="34" charset="0"/>
                <a:ea typeface="Times New Roman" panose="02020603050405020304" pitchFamily="18" charset="0"/>
              </a:rPr>
              <a:t>’</a:t>
            </a:r>
            <a:r>
              <a:rPr lang="it-IT" sz="1800" kern="0" dirty="0">
                <a:solidFill>
                  <a:srgbClr val="FFFF00"/>
                </a:solidFill>
                <a:effectLst/>
                <a:latin typeface="Arial Black" panose="020B0A04020102020204" pitchFamily="34" charset="0"/>
                <a:ea typeface="Times New Roman" panose="02020603050405020304" pitchFamily="18" charset="0"/>
              </a:rPr>
              <a:t>occhi e tutt</a:t>
            </a:r>
            <a:r>
              <a:rPr lang="bg-BG" sz="1800" kern="0" dirty="0">
                <a:solidFill>
                  <a:srgbClr val="FFFF00"/>
                </a:solidFill>
                <a:effectLst/>
                <a:latin typeface="Arial Black" panose="020B0A04020102020204" pitchFamily="34" charset="0"/>
                <a:ea typeface="Times New Roman" panose="02020603050405020304" pitchFamily="18" charset="0"/>
              </a:rPr>
              <a:t>’</a:t>
            </a:r>
            <a:r>
              <a:rPr lang="it-IT" sz="1800" kern="0" dirty="0">
                <a:solidFill>
                  <a:srgbClr val="FFFF00"/>
                </a:solidFill>
                <a:effectLst/>
                <a:latin typeface="Arial Black" panose="020B0A04020102020204" pitchFamily="34" charset="0"/>
                <a:ea typeface="Times New Roman" panose="02020603050405020304" pitchFamily="18" charset="0"/>
              </a:rPr>
              <a:t>orecchi</a:t>
            </a:r>
            <a:r>
              <a:rPr lang="bg-BG" sz="1800" kern="0" dirty="0">
                <a:solidFill>
                  <a:schemeClr val="bg1"/>
                </a:solidFill>
                <a:effectLst/>
                <a:latin typeface="Arial Black" panose="020B0A04020102020204" pitchFamily="34" charset="0"/>
                <a:ea typeface="Times New Roman" panose="02020603050405020304" pitchFamily="18" charset="0"/>
              </a:rPr>
              <a:t>; </a:t>
            </a:r>
            <a:r>
              <a:rPr lang="it-IT" sz="1800" i="1" kern="0" dirty="0">
                <a:solidFill>
                  <a:schemeClr val="bg1"/>
                </a:solidFill>
                <a:effectLst/>
                <a:latin typeface="Arial Black" panose="020B0A04020102020204" pitchFamily="34" charset="0"/>
                <a:ea typeface="Times New Roman" panose="02020603050405020304" pitchFamily="18" charset="0"/>
              </a:rPr>
              <a:t>fr</a:t>
            </a:r>
            <a:r>
              <a:rPr lang="bg-BG" sz="1800" i="1" kern="0" dirty="0">
                <a:solidFill>
                  <a:schemeClr val="bg1"/>
                </a:solidFill>
                <a:effectLst/>
                <a:latin typeface="Arial Black" panose="020B0A04020102020204" pitchFamily="34" charset="0"/>
                <a:ea typeface="Times New Roman" panose="02020603050405020304" pitchFamily="18" charset="0"/>
              </a:rPr>
              <a:t>ë</a:t>
            </a:r>
            <a:r>
              <a:rPr lang="it-IT" sz="1800" i="1" kern="0" dirty="0">
                <a:solidFill>
                  <a:schemeClr val="bg1"/>
                </a:solidFill>
                <a:effectLst/>
                <a:latin typeface="Arial Black" panose="020B0A04020102020204" pitchFamily="34" charset="0"/>
                <a:ea typeface="Times New Roman" panose="02020603050405020304" pitchFamily="18" charset="0"/>
              </a:rPr>
              <a:t>ngj</a:t>
            </a:r>
            <a:r>
              <a:rPr lang="bg-BG" sz="1800" kern="0" dirty="0">
                <a:solidFill>
                  <a:schemeClr val="bg1"/>
                </a:solidFill>
                <a:effectLst/>
                <a:latin typeface="Arial Black" panose="020B0A04020102020204" pitchFamily="34" charset="0"/>
                <a:ea typeface="Times New Roman" panose="02020603050405020304" pitchFamily="18" charset="0"/>
              </a:rPr>
              <a:t>. </a:t>
            </a:r>
            <a:r>
              <a:rPr lang="it-IT" sz="1800" kern="0" dirty="0">
                <a:solidFill>
                  <a:srgbClr val="FFFF00"/>
                </a:solidFill>
                <a:effectLst/>
                <a:latin typeface="Arial Black" panose="020B0A04020102020204" pitchFamily="34" charset="0"/>
                <a:ea typeface="Times New Roman" panose="02020603050405020304" pitchFamily="18" charset="0"/>
              </a:rPr>
              <a:t>tout yeux tout oreilles</a:t>
            </a:r>
            <a:r>
              <a:rPr lang="bg-BG" sz="1800" kern="0" dirty="0">
                <a:solidFill>
                  <a:schemeClr val="bg1"/>
                </a:solidFill>
                <a:effectLst/>
                <a:latin typeface="Arial Black" panose="020B0A04020102020204" pitchFamily="34" charset="0"/>
                <a:ea typeface="Times New Roman" panose="02020603050405020304" pitchFamily="18" charset="0"/>
              </a:rPr>
              <a:t>; </a:t>
            </a:r>
            <a:endParaRPr lang="it-IT" sz="1800" kern="0" dirty="0">
              <a:solidFill>
                <a:schemeClr val="bg1"/>
              </a:solidFill>
              <a:effectLst/>
              <a:latin typeface="Arial Black" panose="020B0A04020102020204" pitchFamily="34" charset="0"/>
              <a:ea typeface="Times New Roman" panose="02020603050405020304" pitchFamily="18" charset="0"/>
            </a:endParaRPr>
          </a:p>
          <a:p>
            <a:pPr marL="285750" indent="-285750">
              <a:buFont typeface="Wingdings" panose="05000000000000000000" pitchFamily="2" charset="2"/>
              <a:buChar char="Ø"/>
            </a:pPr>
            <a:r>
              <a:rPr lang="en-US" sz="1800" b="1" kern="0" dirty="0" err="1">
                <a:solidFill>
                  <a:srgbClr val="FFFF00"/>
                </a:solidFill>
                <a:effectLst/>
                <a:latin typeface="Arial Black" panose="020B0A04020102020204" pitchFamily="34" charset="0"/>
                <a:ea typeface="Times New Roman" panose="02020603050405020304" pitchFamily="18" charset="0"/>
              </a:rPr>
              <a:t>sy</a:t>
            </a:r>
            <a:r>
              <a:rPr lang="en-US" sz="1800" b="1" kern="0" dirty="0">
                <a:solidFill>
                  <a:srgbClr val="FFFF00"/>
                </a:solidFill>
                <a:effectLst/>
                <a:latin typeface="Arial Black" panose="020B0A04020102020204" pitchFamily="34" charset="0"/>
                <a:ea typeface="Times New Roman" panose="02020603050405020304" pitchFamily="18" charset="0"/>
              </a:rPr>
              <a:t> p</a:t>
            </a:r>
            <a:r>
              <a:rPr lang="bg-BG" sz="1800" b="1" kern="0" dirty="0">
                <a:solidFill>
                  <a:srgbClr val="FFFF00"/>
                </a:solidFill>
                <a:effectLst/>
                <a:latin typeface="Arial Black" panose="020B0A04020102020204" pitchFamily="34" charset="0"/>
                <a:ea typeface="Times New Roman" panose="02020603050405020304" pitchFamily="18" charset="0"/>
              </a:rPr>
              <a:t>ë</a:t>
            </a:r>
            <a:r>
              <a:rPr lang="en-US" sz="1800" b="1" kern="0" dirty="0">
                <a:solidFill>
                  <a:srgbClr val="FFFF00"/>
                </a:solidFill>
                <a:effectLst/>
                <a:latin typeface="Arial Black" panose="020B0A04020102020204" pitchFamily="34" charset="0"/>
                <a:ea typeface="Times New Roman" panose="02020603050405020304" pitchFamily="18" charset="0"/>
              </a:rPr>
              <a:t>r </a:t>
            </a:r>
            <a:r>
              <a:rPr lang="en-US" sz="1800" b="1" kern="0" dirty="0" err="1">
                <a:solidFill>
                  <a:srgbClr val="FFFF00"/>
                </a:solidFill>
                <a:effectLst/>
                <a:latin typeface="Arial Black" panose="020B0A04020102020204" pitchFamily="34" charset="0"/>
                <a:ea typeface="Times New Roman" panose="02020603050405020304" pitchFamily="18" charset="0"/>
              </a:rPr>
              <a:t>sy</a:t>
            </a:r>
            <a:r>
              <a:rPr lang="en-US" sz="1800" b="1" kern="0" dirty="0">
                <a:solidFill>
                  <a:srgbClr val="FFFF00"/>
                </a:solidFill>
                <a:effectLst/>
                <a:latin typeface="Arial Black" panose="020B0A04020102020204" pitchFamily="34" charset="0"/>
                <a:ea typeface="Times New Roman" panose="02020603050405020304" pitchFamily="18" charset="0"/>
              </a:rPr>
              <a:t> e dh</a:t>
            </a:r>
            <a:r>
              <a:rPr lang="bg-BG" sz="1800" b="1" kern="0" dirty="0">
                <a:solidFill>
                  <a:srgbClr val="FFFF00"/>
                </a:solidFill>
                <a:effectLst/>
                <a:latin typeface="Arial Black" panose="020B0A04020102020204" pitchFamily="34" charset="0"/>
                <a:ea typeface="Times New Roman" panose="02020603050405020304" pitchFamily="18" charset="0"/>
              </a:rPr>
              <a:t>ë</a:t>
            </a:r>
            <a:r>
              <a:rPr lang="en-US" sz="1800" b="1" kern="0" dirty="0">
                <a:solidFill>
                  <a:srgbClr val="FFFF00"/>
                </a:solidFill>
                <a:effectLst/>
                <a:latin typeface="Arial Black" panose="020B0A04020102020204" pitchFamily="34" charset="0"/>
                <a:ea typeface="Times New Roman" panose="02020603050405020304" pitchFamily="18" charset="0"/>
              </a:rPr>
              <a:t>mb p</a:t>
            </a:r>
            <a:r>
              <a:rPr lang="bg-BG" sz="1800" b="1" kern="0" dirty="0">
                <a:solidFill>
                  <a:srgbClr val="FFFF00"/>
                </a:solidFill>
                <a:effectLst/>
                <a:latin typeface="Arial Black" panose="020B0A04020102020204" pitchFamily="34" charset="0"/>
                <a:ea typeface="Times New Roman" panose="02020603050405020304" pitchFamily="18" charset="0"/>
              </a:rPr>
              <a:t>ë</a:t>
            </a:r>
            <a:r>
              <a:rPr lang="en-US" sz="1800" b="1" kern="0" dirty="0">
                <a:solidFill>
                  <a:srgbClr val="FFFF00"/>
                </a:solidFill>
                <a:effectLst/>
                <a:latin typeface="Arial Black" panose="020B0A04020102020204" pitchFamily="34" charset="0"/>
                <a:ea typeface="Times New Roman" panose="02020603050405020304" pitchFamily="18" charset="0"/>
              </a:rPr>
              <a:t>r dh</a:t>
            </a:r>
            <a:r>
              <a:rPr lang="bg-BG" sz="1800" b="1" kern="0" dirty="0">
                <a:solidFill>
                  <a:srgbClr val="FFFF00"/>
                </a:solidFill>
                <a:effectLst/>
                <a:latin typeface="Arial Black" panose="020B0A04020102020204" pitchFamily="34" charset="0"/>
                <a:ea typeface="Times New Roman" panose="02020603050405020304" pitchFamily="18" charset="0"/>
              </a:rPr>
              <a:t>ë</a:t>
            </a:r>
            <a:r>
              <a:rPr lang="en-US" sz="1800" b="1" kern="0" dirty="0">
                <a:solidFill>
                  <a:srgbClr val="FFFF00"/>
                </a:solidFill>
                <a:effectLst/>
                <a:latin typeface="Arial Black" panose="020B0A04020102020204" pitchFamily="34" charset="0"/>
                <a:ea typeface="Times New Roman" panose="02020603050405020304" pitchFamily="18" charset="0"/>
              </a:rPr>
              <a:t>mb</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kern="0" dirty="0">
                <a:solidFill>
                  <a:schemeClr val="bg1"/>
                </a:solidFill>
                <a:effectLst/>
                <a:latin typeface="Arial Black" panose="020B0A04020102020204" pitchFamily="34" charset="0"/>
                <a:ea typeface="Times New Roman" panose="02020603050405020304" pitchFamily="18" charset="0"/>
              </a:rPr>
              <a:t>it</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occhio</a:t>
            </a:r>
            <a:r>
              <a:rPr lang="en-US" sz="1800" i="1" kern="0" dirty="0">
                <a:solidFill>
                  <a:srgbClr val="FFFF00"/>
                </a:solidFill>
                <a:effectLst/>
                <a:latin typeface="Arial Black" panose="020B0A04020102020204" pitchFamily="34" charset="0"/>
                <a:ea typeface="Times New Roman" panose="02020603050405020304" pitchFamily="18" charset="0"/>
              </a:rPr>
              <a:t> per </a:t>
            </a:r>
            <a:r>
              <a:rPr lang="en-US" sz="1800" i="1" kern="0" dirty="0" err="1">
                <a:solidFill>
                  <a:srgbClr val="FFFF00"/>
                </a:solidFill>
                <a:effectLst/>
                <a:latin typeface="Arial Black" panose="020B0A04020102020204" pitchFamily="34" charset="0"/>
                <a:ea typeface="Times New Roman" panose="02020603050405020304" pitchFamily="18" charset="0"/>
              </a:rPr>
              <a:t>occhio</a:t>
            </a:r>
            <a:r>
              <a:rPr lang="en-US" sz="1800" i="1" kern="0" dirty="0">
                <a:solidFill>
                  <a:srgbClr val="FFFF00"/>
                </a:solidFill>
                <a:effectLst/>
                <a:latin typeface="Arial Black" panose="020B0A04020102020204" pitchFamily="34" charset="0"/>
                <a:ea typeface="Times New Roman" panose="02020603050405020304" pitchFamily="18" charset="0"/>
              </a:rPr>
              <a:t> e dente per dente</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kern="0" dirty="0" err="1">
                <a:solidFill>
                  <a:schemeClr val="bg1"/>
                </a:solidFill>
                <a:effectLst/>
                <a:latin typeface="Arial Black" panose="020B0A04020102020204" pitchFamily="34" charset="0"/>
                <a:ea typeface="Times New Roman" panose="02020603050405020304" pitchFamily="18" charset="0"/>
              </a:rPr>
              <a:t>angl</a:t>
            </a:r>
            <a:r>
              <a:rPr lang="bg-BG" sz="1800" kern="0" dirty="0">
                <a:solidFill>
                  <a:schemeClr val="bg1"/>
                </a:solidFill>
                <a:effectLst/>
                <a:latin typeface="Arial Black" panose="020B0A04020102020204" pitchFamily="34" charset="0"/>
                <a:ea typeface="Times New Roman" panose="02020603050405020304" pitchFamily="18" charset="0"/>
              </a:rPr>
              <a:t>. </a:t>
            </a:r>
            <a:r>
              <a:rPr lang="en-US" sz="1800" i="1" kern="0" dirty="0">
                <a:solidFill>
                  <a:srgbClr val="FFFF00"/>
                </a:solidFill>
                <a:effectLst/>
                <a:latin typeface="Arial Black" panose="020B0A04020102020204" pitchFamily="34" charset="0"/>
                <a:ea typeface="Times New Roman" panose="02020603050405020304" pitchFamily="18" charset="0"/>
              </a:rPr>
              <a:t>eye for an eye and a tooth for a tooth.</a:t>
            </a:r>
            <a:endParaRPr lang="en-US"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10139935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114299" y="785813"/>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766768" y="779212"/>
            <a:ext cx="588187" cy="4121401"/>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ounded Rectangle 12"/>
          <p:cNvSpPr/>
          <p:nvPr/>
        </p:nvSpPr>
        <p:spPr>
          <a:xfrm>
            <a:off x="2718088" y="1018271"/>
            <a:ext cx="588208" cy="4637168"/>
          </a:xfrm>
          <a:prstGeom prst="roundRect">
            <a:avLst>
              <a:gd name="adj" fmla="val 50000"/>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ounded Rectangle 13"/>
          <p:cNvSpPr/>
          <p:nvPr/>
        </p:nvSpPr>
        <p:spPr>
          <a:xfrm>
            <a:off x="2071526" y="1480775"/>
            <a:ext cx="588187" cy="34198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ounded Rectangle 14"/>
          <p:cNvSpPr/>
          <p:nvPr/>
        </p:nvSpPr>
        <p:spPr>
          <a:xfrm>
            <a:off x="1426291" y="767486"/>
            <a:ext cx="588187" cy="5138738"/>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ounded Rectangle 16"/>
          <p:cNvSpPr/>
          <p:nvPr/>
        </p:nvSpPr>
        <p:spPr>
          <a:xfrm>
            <a:off x="3376556" y="1287383"/>
            <a:ext cx="588187" cy="4098945"/>
          </a:xfrm>
          <a:prstGeom prst="roundRect">
            <a:avLst>
              <a:gd name="adj" fmla="val 47436"/>
            </a:avLst>
          </a:prstGeom>
          <a:effectLst>
            <a:outerShdw blurRad="304800" dist="38100" dir="2700000" sx="102000" sy="1020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E580778-4A08-B4DC-BC43-B7FE2837F596}"/>
              </a:ext>
            </a:extLst>
          </p:cNvPr>
          <p:cNvSpPr/>
          <p:nvPr/>
        </p:nvSpPr>
        <p:spPr>
          <a:xfrm>
            <a:off x="0" y="152400"/>
            <a:ext cx="3964743" cy="67056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6330B95B-E92A-3EBF-8323-297293E27C22}"/>
              </a:ext>
            </a:extLst>
          </p:cNvPr>
          <p:cNvSpPr txBox="1"/>
          <p:nvPr/>
        </p:nvSpPr>
        <p:spPr>
          <a:xfrm>
            <a:off x="259869" y="271343"/>
            <a:ext cx="11817832" cy="1200329"/>
          </a:xfrm>
          <a:prstGeom prst="rect">
            <a:avLst/>
          </a:prstGeom>
          <a:noFill/>
        </p:spPr>
        <p:txBody>
          <a:bodyPr wrap="square">
            <a:spAutoFit/>
          </a:bodyPr>
          <a:lstStyle/>
          <a:p>
            <a:pPr algn="just"/>
            <a:r>
              <a:rPr lang="en-GB" sz="1800" b="1" dirty="0">
                <a:solidFill>
                  <a:schemeClr val="bg1"/>
                </a:solidFill>
                <a:effectLst/>
                <a:latin typeface="Arial Black" panose="020B0A04020102020204" pitchFamily="34" charset="0"/>
                <a:ea typeface="Times New Roman" panose="02020603050405020304" pitchFamily="18" charset="0"/>
              </a:rPr>
              <a:t>2. </a:t>
            </a:r>
            <a:r>
              <a:rPr lang="en-GB" sz="1800" b="1" dirty="0" err="1">
                <a:solidFill>
                  <a:schemeClr val="bg1"/>
                </a:solidFill>
                <a:effectLst/>
                <a:latin typeface="Arial Black" panose="020B0A04020102020204" pitchFamily="34" charset="0"/>
                <a:ea typeface="Times New Roman" panose="02020603050405020304" pitchFamily="18" charset="0"/>
              </a:rPr>
              <a:t>INd</a:t>
            </a:r>
            <a:r>
              <a:rPr lang="en-GB" sz="1800" b="1" dirty="0">
                <a:solidFill>
                  <a:schemeClr val="bg1"/>
                </a:solidFill>
                <a:effectLst/>
                <a:latin typeface="Arial Black" panose="020B0A04020102020204" pitchFamily="34" charset="0"/>
                <a:ea typeface="Times New Roman" panose="02020603050405020304" pitchFamily="18" charset="0"/>
              </a:rPr>
              <a:t> </a:t>
            </a:r>
            <a:r>
              <a:rPr lang="en-GB" sz="1800" dirty="0">
                <a:solidFill>
                  <a:schemeClr val="bg1"/>
                </a:solidFill>
                <a:effectLst/>
                <a:latin typeface="Arial Black" panose="020B0A04020102020204" pitchFamily="34" charset="0"/>
                <a:ea typeface="Times New Roman" panose="02020603050405020304" pitchFamily="18" charset="0"/>
              </a:rPr>
              <a:t>from other languages have entered the Albanian language in the translated form, usually </a:t>
            </a:r>
            <a:r>
              <a:rPr lang="en-GB" sz="1800" i="1" dirty="0">
                <a:solidFill>
                  <a:schemeClr val="bg1"/>
                </a:solidFill>
                <a:effectLst/>
                <a:latin typeface="Arial Black" panose="020B0A04020102020204" pitchFamily="34" charset="0"/>
                <a:ea typeface="Times New Roman" panose="02020603050405020304" pitchFamily="18" charset="0"/>
              </a:rPr>
              <a:t>mot á mot</a:t>
            </a:r>
            <a:r>
              <a:rPr lang="en-GB" sz="1800" dirty="0">
                <a:solidFill>
                  <a:schemeClr val="bg1"/>
                </a:solidFill>
                <a:effectLst/>
                <a:latin typeface="Arial Black" panose="020B0A04020102020204" pitchFamily="34" charset="0"/>
                <a:ea typeface="Times New Roman" panose="02020603050405020304" pitchFamily="18" charset="0"/>
              </a:rPr>
              <a:t> and constitute the largest number of</a:t>
            </a:r>
            <a:r>
              <a:rPr lang="en-GB" sz="1800" b="1" dirty="0">
                <a:solidFill>
                  <a:schemeClr val="bg1"/>
                </a:solidFill>
                <a:effectLst/>
                <a:latin typeface="Arial Black" panose="020B0A04020102020204" pitchFamily="34" charset="0"/>
                <a:ea typeface="Times New Roman" panose="02020603050405020304" pitchFamily="18" charset="0"/>
              </a:rPr>
              <a:t> </a:t>
            </a:r>
            <a:r>
              <a:rPr lang="en-GB" sz="1800" b="1" dirty="0" err="1">
                <a:solidFill>
                  <a:schemeClr val="bg1"/>
                </a:solidFill>
                <a:effectLst/>
                <a:latin typeface="Arial Black" panose="020B0A04020102020204" pitchFamily="34" charset="0"/>
                <a:ea typeface="Times New Roman" panose="02020603050405020304" pitchFamily="18" charset="0"/>
              </a:rPr>
              <a:t>INd.</a:t>
            </a:r>
            <a:endParaRPr lang="en-GB" sz="2000" dirty="0">
              <a:solidFill>
                <a:schemeClr val="bg1"/>
              </a:solidFill>
              <a:effectLst/>
              <a:latin typeface="Arial Black" panose="020B0A04020102020204" pitchFamily="34" charset="0"/>
              <a:ea typeface="Times New Roman" panose="02020603050405020304" pitchFamily="18" charset="0"/>
            </a:endParaRPr>
          </a:p>
          <a:p>
            <a:pPr algn="just"/>
            <a:endParaRPr lang="en-US" sz="1800" dirty="0">
              <a:solidFill>
                <a:schemeClr val="bg1"/>
              </a:solidFill>
              <a:effectLst/>
              <a:latin typeface="Arial Black" panose="020B0A04020102020204" pitchFamily="34" charset="0"/>
              <a:ea typeface="Times New Roman" panose="02020603050405020304" pitchFamily="18" charset="0"/>
            </a:endParaRPr>
          </a:p>
          <a:p>
            <a:pPr algn="just"/>
            <a:r>
              <a:rPr lang="en-US" sz="1800" dirty="0">
                <a:solidFill>
                  <a:schemeClr val="bg1"/>
                </a:solidFill>
                <a:effectLst/>
                <a:latin typeface="Arial Black" panose="020B0A04020102020204" pitchFamily="34" charset="0"/>
                <a:ea typeface="Times New Roman" panose="02020603050405020304" pitchFamily="18" charset="0"/>
              </a:rPr>
              <a:t>The sources of these </a:t>
            </a:r>
            <a:r>
              <a:rPr lang="en-US" sz="1800" dirty="0" err="1">
                <a:solidFill>
                  <a:schemeClr val="bg1"/>
                </a:solidFill>
                <a:effectLst/>
                <a:latin typeface="Arial Black" panose="020B0A04020102020204" pitchFamily="34" charset="0"/>
                <a:ea typeface="Times New Roman" panose="02020603050405020304" pitchFamily="18" charset="0"/>
              </a:rPr>
              <a:t>INd</a:t>
            </a:r>
            <a:r>
              <a:rPr lang="en-US" sz="1800" dirty="0">
                <a:solidFill>
                  <a:schemeClr val="bg1"/>
                </a:solidFill>
                <a:effectLst/>
                <a:latin typeface="Arial Black" panose="020B0A04020102020204" pitchFamily="34" charset="0"/>
                <a:ea typeface="Times New Roman" panose="02020603050405020304" pitchFamily="18" charset="0"/>
              </a:rPr>
              <a:t> groups are many:</a:t>
            </a:r>
            <a:endParaRPr lang="en-GB" sz="2000" dirty="0">
              <a:solidFill>
                <a:schemeClr val="bg1"/>
              </a:solidFill>
              <a:effectLst/>
              <a:latin typeface="Arial Black" panose="020B0A04020102020204"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B8901E85-974F-3F5A-E953-D86BBEE922EB}"/>
              </a:ext>
            </a:extLst>
          </p:cNvPr>
          <p:cNvSpPr txBox="1"/>
          <p:nvPr/>
        </p:nvSpPr>
        <p:spPr>
          <a:xfrm>
            <a:off x="114299" y="1643420"/>
            <a:ext cx="11963402" cy="1200329"/>
          </a:xfrm>
          <a:prstGeom prst="rect">
            <a:avLst/>
          </a:prstGeom>
          <a:noFill/>
        </p:spPr>
        <p:txBody>
          <a:bodyPr wrap="square">
            <a:spAutoFit/>
          </a:bodyPr>
          <a:lstStyle/>
          <a:p>
            <a:pPr marL="285750" indent="-285750" algn="just">
              <a:buFont typeface="Wingdings" panose="05000000000000000000" pitchFamily="2" charset="2"/>
              <a:buChar char="q"/>
            </a:pPr>
            <a:r>
              <a:rPr lang="en-US" sz="1800" b="1" kern="0" dirty="0">
                <a:solidFill>
                  <a:srgbClr val="FFFF00"/>
                </a:solidFill>
                <a:effectLst/>
                <a:latin typeface="Arial Black" panose="020B0A04020102020204" pitchFamily="34" charset="0"/>
                <a:ea typeface="Times New Roman" panose="02020603050405020304" pitchFamily="18" charset="0"/>
              </a:rPr>
              <a:t>of biblical origin, such as: </a:t>
            </a:r>
            <a:r>
              <a:rPr lang="en-US" sz="1800" b="1" i="1" kern="0" dirty="0">
                <a:solidFill>
                  <a:schemeClr val="bg1"/>
                </a:solidFill>
                <a:effectLst/>
                <a:latin typeface="Arial Black" panose="020B0A04020102020204" pitchFamily="34" charset="0"/>
                <a:ea typeface="Times New Roman" panose="02020603050405020304" pitchFamily="18" charset="0"/>
              </a:rPr>
              <a:t>alpha and omega; Abraham's anxiety; The Second Coming; the new patch on the old garment; it was sold for thirty pieces of silver; prodigal son; daily bread; Render unto Caesar the things which are Caesar's, and unto God the things that are God’s; …</a:t>
            </a:r>
            <a:endParaRPr lang="en-GB" b="1" dirty="0">
              <a:solidFill>
                <a:schemeClr val="bg1"/>
              </a:solidFill>
              <a:latin typeface="Arial Black" panose="020B0A04020102020204" pitchFamily="34" charset="0"/>
            </a:endParaRPr>
          </a:p>
        </p:txBody>
      </p:sp>
      <p:sp>
        <p:nvSpPr>
          <p:cNvPr id="8" name="TextBox 7">
            <a:extLst>
              <a:ext uri="{FF2B5EF4-FFF2-40B4-BE49-F238E27FC236}">
                <a16:creationId xmlns:a16="http://schemas.microsoft.com/office/drawing/2014/main" id="{971EBADA-6F84-772F-877C-CEBF63955B42}"/>
              </a:ext>
            </a:extLst>
          </p:cNvPr>
          <p:cNvSpPr txBox="1"/>
          <p:nvPr/>
        </p:nvSpPr>
        <p:spPr>
          <a:xfrm>
            <a:off x="259869" y="2719150"/>
            <a:ext cx="11817832" cy="1477328"/>
          </a:xfrm>
          <a:prstGeom prst="rect">
            <a:avLst/>
          </a:prstGeom>
          <a:noFill/>
        </p:spPr>
        <p:txBody>
          <a:bodyPr wrap="square">
            <a:spAutoFit/>
          </a:bodyPr>
          <a:lstStyle/>
          <a:p>
            <a:endParaRPr lang="en-US" b="1" kern="0" dirty="0">
              <a:solidFill>
                <a:schemeClr val="bg1"/>
              </a:solidFill>
              <a:latin typeface="Arial Black" panose="020B0A04020102020204" pitchFamily="34" charset="0"/>
              <a:ea typeface="Times New Roman" panose="02020603050405020304" pitchFamily="18" charset="0"/>
            </a:endParaRPr>
          </a:p>
          <a:p>
            <a:pPr marL="285750" indent="-285750" algn="just">
              <a:buFont typeface="Wingdings" panose="05000000000000000000" pitchFamily="2" charset="2"/>
              <a:buChar char="q"/>
            </a:pPr>
            <a:r>
              <a:rPr lang="en-US" b="1" kern="0" dirty="0">
                <a:solidFill>
                  <a:srgbClr val="FFFF00"/>
                </a:solidFill>
                <a:latin typeface="Arial Black" panose="020B0A04020102020204" pitchFamily="34" charset="0"/>
                <a:ea typeface="Times New Roman" panose="02020603050405020304" pitchFamily="18" charset="0"/>
              </a:rPr>
              <a:t>derived from mythology</a:t>
            </a:r>
            <a:r>
              <a:rPr lang="en-US" kern="0" dirty="0">
                <a:solidFill>
                  <a:srgbClr val="FFFF00"/>
                </a:solidFill>
                <a:latin typeface="Arial Black" panose="020B0A04020102020204" pitchFamily="34" charset="0"/>
                <a:ea typeface="Times New Roman" panose="02020603050405020304" pitchFamily="18" charset="0"/>
              </a:rPr>
              <a:t>, such as</a:t>
            </a:r>
            <a:r>
              <a:rPr lang="en-US" kern="0" dirty="0">
                <a:solidFill>
                  <a:schemeClr val="bg1"/>
                </a:solidFill>
                <a:latin typeface="Arial Black" panose="020B0A04020102020204" pitchFamily="34" charset="0"/>
                <a:ea typeface="Times New Roman" panose="02020603050405020304" pitchFamily="18" charset="0"/>
              </a:rPr>
              <a:t>: </a:t>
            </a:r>
            <a:r>
              <a:rPr lang="en-US" i="1" kern="0" dirty="0">
                <a:solidFill>
                  <a:schemeClr val="bg1"/>
                </a:solidFill>
                <a:latin typeface="Arial Black" panose="020B0A04020102020204" pitchFamily="34" charset="0"/>
                <a:ea typeface="Times New Roman" panose="02020603050405020304" pitchFamily="18" charset="0"/>
              </a:rPr>
              <a:t>clean the stables (stables) of </a:t>
            </a:r>
            <a:r>
              <a:rPr lang="en-US" i="1" kern="0" dirty="0" err="1">
                <a:solidFill>
                  <a:schemeClr val="bg1"/>
                </a:solidFill>
                <a:latin typeface="Arial Black" panose="020B0A04020102020204" pitchFamily="34" charset="0"/>
                <a:ea typeface="Times New Roman" panose="02020603050405020304" pitchFamily="18" charset="0"/>
              </a:rPr>
              <a:t>Auggia</a:t>
            </a:r>
            <a:r>
              <a:rPr lang="en-US" i="1" kern="0" dirty="0">
                <a:solidFill>
                  <a:schemeClr val="bg1"/>
                </a:solidFill>
                <a:latin typeface="Arial Black" panose="020B0A04020102020204" pitchFamily="34" charset="0"/>
                <a:ea typeface="Times New Roman" panose="02020603050405020304" pitchFamily="18" charset="0"/>
              </a:rPr>
              <a:t>; Ariadne's thread; the stone of Sisyphus; the Trojan horse; Pandora's box; Apple of Discord; Gordian knot; sword of Damocles; Achilles' heel; the barber of Midas; cross the Acheron; the golden horde; the flight of Icarus;…</a:t>
            </a:r>
            <a:endParaRPr lang="en-GB" dirty="0">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id="{DCA086D2-1DE7-E93D-7712-814CF42B74FB}"/>
              </a:ext>
            </a:extLst>
          </p:cNvPr>
          <p:cNvSpPr txBox="1"/>
          <p:nvPr/>
        </p:nvSpPr>
        <p:spPr>
          <a:xfrm>
            <a:off x="259868" y="4348878"/>
            <a:ext cx="11817832" cy="923330"/>
          </a:xfrm>
          <a:prstGeom prst="rect">
            <a:avLst/>
          </a:prstGeom>
          <a:noFill/>
        </p:spPr>
        <p:txBody>
          <a:bodyPr wrap="square">
            <a:spAutoFit/>
          </a:bodyPr>
          <a:lstStyle/>
          <a:p>
            <a:pPr marL="285750" indent="-285750">
              <a:buFont typeface="Wingdings" panose="05000000000000000000" pitchFamily="2" charset="2"/>
              <a:buChar char="q"/>
            </a:pPr>
            <a:r>
              <a:rPr lang="en-GB" sz="1800" b="1" kern="0" dirty="0">
                <a:solidFill>
                  <a:srgbClr val="FFFF00"/>
                </a:solidFill>
                <a:effectLst/>
                <a:latin typeface="Arial Black" panose="020B0A04020102020204" pitchFamily="34" charset="0"/>
                <a:ea typeface="Times New Roman" panose="02020603050405020304" pitchFamily="18" charset="0"/>
              </a:rPr>
              <a:t>sourced from history, geography</a:t>
            </a:r>
            <a:r>
              <a:rPr lang="en-GB" sz="1800" kern="0" dirty="0">
                <a:solidFill>
                  <a:srgbClr val="FFFF00"/>
                </a:solidFill>
                <a:effectLst/>
                <a:latin typeface="Arial Black" panose="020B0A04020102020204" pitchFamily="34" charset="0"/>
                <a:ea typeface="Times New Roman" panose="02020603050405020304" pitchFamily="18" charset="0"/>
              </a:rPr>
              <a:t>, etc., as: </a:t>
            </a:r>
            <a:r>
              <a:rPr lang="en-GB" sz="1800" i="1" kern="0" dirty="0">
                <a:solidFill>
                  <a:schemeClr val="bg1"/>
                </a:solidFill>
                <a:effectLst/>
                <a:latin typeface="Arial Black" panose="020B0A04020102020204" pitchFamily="34" charset="0"/>
                <a:ea typeface="Times New Roman" panose="02020603050405020304" pitchFamily="18" charset="0"/>
              </a:rPr>
              <a:t>Even you, Brutus?; discovered America; pyrrhic victory; Columbus's egg; Hannibal's oath; keep your gunpowder dry; Spartan education; the golden age; …</a:t>
            </a:r>
            <a:endParaRPr lang="en-GB" dirty="0">
              <a:solidFill>
                <a:schemeClr val="bg1"/>
              </a:solidFill>
              <a:latin typeface="Arial Black" panose="020B0A04020102020204" pitchFamily="34" charset="0"/>
            </a:endParaRPr>
          </a:p>
        </p:txBody>
      </p:sp>
      <p:sp>
        <p:nvSpPr>
          <p:cNvPr id="19" name="TextBox 18">
            <a:extLst>
              <a:ext uri="{FF2B5EF4-FFF2-40B4-BE49-F238E27FC236}">
                <a16:creationId xmlns:a16="http://schemas.microsoft.com/office/drawing/2014/main" id="{60AD4AD0-AF64-871D-92CF-604844EB11D4}"/>
              </a:ext>
            </a:extLst>
          </p:cNvPr>
          <p:cNvSpPr txBox="1"/>
          <p:nvPr/>
        </p:nvSpPr>
        <p:spPr>
          <a:xfrm>
            <a:off x="408392" y="5444559"/>
            <a:ext cx="11669308" cy="923330"/>
          </a:xfrm>
          <a:prstGeom prst="rect">
            <a:avLst/>
          </a:prstGeom>
          <a:noFill/>
        </p:spPr>
        <p:txBody>
          <a:bodyPr wrap="square">
            <a:spAutoFit/>
          </a:bodyPr>
          <a:lstStyle/>
          <a:p>
            <a:pPr marL="285750" indent="-285750" algn="just">
              <a:buFont typeface="Wingdings" panose="05000000000000000000" pitchFamily="2" charset="2"/>
              <a:buChar char="q"/>
            </a:pPr>
            <a:r>
              <a:rPr lang="en-GB" sz="1800" b="1" kern="0" dirty="0">
                <a:solidFill>
                  <a:srgbClr val="FFFF00"/>
                </a:solidFill>
                <a:effectLst/>
                <a:latin typeface="Arial Black" panose="020B0A04020102020204" pitchFamily="34" charset="0"/>
                <a:ea typeface="Times New Roman" panose="02020603050405020304" pitchFamily="18" charset="0"/>
              </a:rPr>
              <a:t>sourced from literature, folklore</a:t>
            </a:r>
            <a:r>
              <a:rPr lang="en-GB" sz="1800" kern="0" dirty="0">
                <a:solidFill>
                  <a:srgbClr val="FFFF00"/>
                </a:solidFill>
                <a:effectLst/>
                <a:latin typeface="Arial Black" panose="020B0A04020102020204" pitchFamily="34" charset="0"/>
                <a:ea typeface="Times New Roman" panose="02020603050405020304" pitchFamily="18" charset="0"/>
              </a:rPr>
              <a:t>, etc., </a:t>
            </a:r>
            <a:r>
              <a:rPr lang="en-GB" sz="1800" i="1" kern="0" dirty="0">
                <a:solidFill>
                  <a:srgbClr val="FFFF00"/>
                </a:solidFill>
                <a:effectLst/>
                <a:latin typeface="Arial Black" panose="020B0A04020102020204" pitchFamily="34" charset="0"/>
                <a:ea typeface="Times New Roman" panose="02020603050405020304" pitchFamily="18" charset="0"/>
              </a:rPr>
              <a:t>such as: </a:t>
            </a:r>
            <a:r>
              <a:rPr lang="en-GB" sz="1800" i="1" kern="0" dirty="0">
                <a:solidFill>
                  <a:schemeClr val="bg1"/>
                </a:solidFill>
                <a:effectLst/>
                <a:latin typeface="Arial Black" panose="020B0A04020102020204" pitchFamily="34" charset="0"/>
                <a:ea typeface="Times New Roman" panose="02020603050405020304" pitchFamily="18" charset="0"/>
              </a:rPr>
              <a:t>storm in a teacup; fight windmills; much ado about nothing; A Farewell to Arms! The Fox and the Grapes; word </a:t>
            </a:r>
            <a:r>
              <a:rPr lang="en-GB" sz="1800" i="1" kern="0" dirty="0" err="1">
                <a:solidFill>
                  <a:schemeClr val="bg1"/>
                </a:solidFill>
                <a:effectLst/>
                <a:latin typeface="Arial Black" panose="020B0A04020102020204" pitchFamily="34" charset="0"/>
                <a:ea typeface="Times New Roman" panose="02020603050405020304" pitchFamily="18" charset="0"/>
              </a:rPr>
              <a:t>word</a:t>
            </a:r>
            <a:r>
              <a:rPr lang="en-GB" sz="1800" i="1" kern="0" dirty="0">
                <a:solidFill>
                  <a:schemeClr val="bg1"/>
                </a:solidFill>
                <a:effectLst/>
                <a:latin typeface="Arial Black" panose="020B0A04020102020204" pitchFamily="34" charset="0"/>
                <a:ea typeface="Times New Roman" panose="02020603050405020304" pitchFamily="18" charset="0"/>
              </a:rPr>
              <a:t> </a:t>
            </a:r>
            <a:r>
              <a:rPr lang="en-GB" sz="1800" i="1" kern="0" dirty="0" err="1">
                <a:solidFill>
                  <a:schemeClr val="bg1"/>
                </a:solidFill>
                <a:effectLst/>
                <a:latin typeface="Arial Black" panose="020B0A04020102020204" pitchFamily="34" charset="0"/>
                <a:ea typeface="Times New Roman" panose="02020603050405020304" pitchFamily="18" charset="0"/>
              </a:rPr>
              <a:t>word</a:t>
            </a:r>
            <a:r>
              <a:rPr lang="en-GB" sz="1800" i="1" kern="0" dirty="0">
                <a:solidFill>
                  <a:schemeClr val="bg1"/>
                </a:solidFill>
                <a:effectLst/>
                <a:latin typeface="Arial Black" panose="020B0A04020102020204" pitchFamily="34" charset="0"/>
                <a:ea typeface="Times New Roman" panose="02020603050405020304" pitchFamily="18" charset="0"/>
              </a:rPr>
              <a:t>; the shadow of Banquo; scowl-faced horseman; nurse the snake in her bosom; …</a:t>
            </a:r>
            <a:endParaRPr lang="en-GB"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4027314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57200" algn="just"/>
            <a:endParaRPr lang="en-GB" sz="1800" dirty="0">
              <a:effectLst/>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48BA6EDB-66B3-ED94-C733-10CF32177359}"/>
              </a:ext>
            </a:extLst>
          </p:cNvPr>
          <p:cNvSpPr txBox="1"/>
          <p:nvPr/>
        </p:nvSpPr>
        <p:spPr>
          <a:xfrm>
            <a:off x="128790" y="246569"/>
            <a:ext cx="11938714" cy="923330"/>
          </a:xfrm>
          <a:prstGeom prst="rect">
            <a:avLst/>
          </a:prstGeom>
          <a:noFill/>
        </p:spPr>
        <p:txBody>
          <a:bodyPr wrap="square">
            <a:spAutoFit/>
          </a:bodyPr>
          <a:lstStyle/>
          <a:p>
            <a:pPr marL="285750" indent="-285750" algn="just">
              <a:buFont typeface="Wingdings" panose="05000000000000000000" pitchFamily="2" charset="2"/>
              <a:buChar char="q"/>
            </a:pPr>
            <a:r>
              <a:rPr lang="en-GB" sz="1800" b="1" dirty="0">
                <a:solidFill>
                  <a:srgbClr val="FFFF00"/>
                </a:solidFill>
                <a:effectLst/>
                <a:latin typeface="Arial Black" panose="020B0A04020102020204" pitchFamily="34" charset="0"/>
                <a:ea typeface="Times New Roman" panose="02020603050405020304" pitchFamily="18" charset="0"/>
              </a:rPr>
              <a:t>sourced from philosophy, politics</a:t>
            </a:r>
            <a:r>
              <a:rPr lang="en-GB" sz="1800" dirty="0">
                <a:solidFill>
                  <a:srgbClr val="FFFF00"/>
                </a:solidFill>
                <a:effectLst/>
                <a:latin typeface="Arial Black" panose="020B0A04020102020204" pitchFamily="34" charset="0"/>
                <a:ea typeface="Times New Roman" panose="02020603050405020304" pitchFamily="18" charset="0"/>
              </a:rPr>
              <a:t>, etc., such as</a:t>
            </a:r>
            <a:r>
              <a:rPr lang="en-GB" sz="1800" dirty="0">
                <a:solidFill>
                  <a:schemeClr val="bg1"/>
                </a:solidFill>
                <a:effectLst/>
                <a:latin typeface="Arial Black" panose="020B0A04020102020204" pitchFamily="34" charset="0"/>
                <a:ea typeface="Times New Roman" panose="02020603050405020304" pitchFamily="18" charset="0"/>
              </a:rPr>
              <a:t>: </a:t>
            </a:r>
            <a:r>
              <a:rPr lang="en-GB" sz="1800" i="1" dirty="0" err="1">
                <a:solidFill>
                  <a:schemeClr val="bg1"/>
                </a:solidFill>
                <a:effectLst/>
                <a:latin typeface="Arial Black" panose="020B0A04020102020204" pitchFamily="34" charset="0"/>
                <a:ea typeface="Times New Roman" panose="02020603050405020304" pitchFamily="18" charset="0"/>
              </a:rPr>
              <a:t>Buridan's</a:t>
            </a:r>
            <a:r>
              <a:rPr lang="en-GB" sz="1800" i="1" dirty="0">
                <a:solidFill>
                  <a:schemeClr val="bg1"/>
                </a:solidFill>
                <a:effectLst/>
                <a:latin typeface="Arial Black" panose="020B0A04020102020204" pitchFamily="34" charset="0"/>
                <a:ea typeface="Times New Roman" panose="02020603050405020304" pitchFamily="18" charset="0"/>
              </a:rPr>
              <a:t> donkey; sufficient reason; I know that I know nothing; Achilles can never overtake the tortoise; platonic love; I think, therefore I am; </a:t>
            </a:r>
            <a:r>
              <a:rPr lang="en-GB" sz="1800" i="1" dirty="0" err="1">
                <a:solidFill>
                  <a:schemeClr val="bg1"/>
                </a:solidFill>
                <a:effectLst/>
                <a:latin typeface="Arial Black" panose="020B0A04020102020204" pitchFamily="34" charset="0"/>
                <a:ea typeface="Times New Roman" panose="02020603050405020304" pitchFamily="18" charset="0"/>
              </a:rPr>
              <a:t>socratic</a:t>
            </a:r>
            <a:r>
              <a:rPr lang="en-GB" sz="1800" i="1" dirty="0">
                <a:solidFill>
                  <a:schemeClr val="bg1"/>
                </a:solidFill>
                <a:effectLst/>
                <a:latin typeface="Arial Black" panose="020B0A04020102020204" pitchFamily="34" charset="0"/>
                <a:ea typeface="Times New Roman" panose="02020603050405020304" pitchFamily="18" charset="0"/>
              </a:rPr>
              <a:t> irony; the end justifies the means; a place under the sun</a:t>
            </a:r>
            <a:r>
              <a:rPr lang="en-GB" sz="1800" dirty="0">
                <a:solidFill>
                  <a:schemeClr val="bg1"/>
                </a:solidFill>
                <a:effectLst/>
                <a:latin typeface="Arial Black" panose="020B0A04020102020204" pitchFamily="34" charset="0"/>
                <a:ea typeface="Times New Roman" panose="02020603050405020304" pitchFamily="18" charset="0"/>
              </a:rPr>
              <a:t> etc…</a:t>
            </a:r>
            <a:endParaRPr lang="en-GB" sz="2000" dirty="0">
              <a:solidFill>
                <a:schemeClr val="bg1"/>
              </a:solidFill>
              <a:effectLst/>
              <a:latin typeface="Arial Black" panose="020B0A040201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FEBA0AA9-76B7-1318-2FC8-5C736C9394AA}"/>
              </a:ext>
            </a:extLst>
          </p:cNvPr>
          <p:cNvSpPr txBox="1"/>
          <p:nvPr/>
        </p:nvSpPr>
        <p:spPr>
          <a:xfrm>
            <a:off x="128790" y="2171653"/>
            <a:ext cx="11938714" cy="2585323"/>
          </a:xfrm>
          <a:prstGeom prst="rect">
            <a:avLst/>
          </a:prstGeom>
          <a:noFill/>
        </p:spPr>
        <p:txBody>
          <a:bodyPr wrap="square">
            <a:spAutoFit/>
          </a:bodyPr>
          <a:lstStyle/>
          <a:p>
            <a:pPr marL="285750" indent="-285750" algn="just">
              <a:buFont typeface="Wingdings" panose="05000000000000000000" pitchFamily="2" charset="2"/>
              <a:buChar char="q"/>
            </a:pPr>
            <a:r>
              <a:rPr lang="en-GB" sz="1800" b="1" dirty="0">
                <a:solidFill>
                  <a:srgbClr val="FFFF00"/>
                </a:solidFill>
                <a:effectLst/>
                <a:latin typeface="Arial Black" panose="020B0A04020102020204" pitchFamily="34" charset="0"/>
                <a:ea typeface="Times New Roman" panose="02020603050405020304" pitchFamily="18" charset="0"/>
              </a:rPr>
              <a:t>sourced from other fields</a:t>
            </a:r>
            <a:r>
              <a:rPr lang="en-GB" sz="1800" dirty="0">
                <a:solidFill>
                  <a:srgbClr val="FFFF00"/>
                </a:solidFill>
                <a:effectLst/>
                <a:latin typeface="Arial Black" panose="020B0A04020102020204" pitchFamily="34" charset="0"/>
                <a:ea typeface="Times New Roman" panose="02020603050405020304" pitchFamily="18" charset="0"/>
              </a:rPr>
              <a:t>, such as</a:t>
            </a:r>
            <a:r>
              <a:rPr lang="en-GB" sz="1800" dirty="0">
                <a:solidFill>
                  <a:schemeClr val="bg1"/>
                </a:solidFill>
                <a:effectLst/>
                <a:latin typeface="Arial Black" panose="020B0A04020102020204" pitchFamily="34" charset="0"/>
                <a:ea typeface="Times New Roman" panose="02020603050405020304" pitchFamily="18" charset="0"/>
              </a:rPr>
              <a:t>: </a:t>
            </a:r>
            <a:r>
              <a:rPr lang="en-GB" sz="1800" i="1" dirty="0">
                <a:solidFill>
                  <a:schemeClr val="bg1"/>
                </a:solidFill>
                <a:effectLst/>
                <a:latin typeface="Arial Black" panose="020B0A04020102020204" pitchFamily="34" charset="0"/>
                <a:ea typeface="Times New Roman" panose="02020603050405020304" pitchFamily="18" charset="0"/>
              </a:rPr>
              <a:t>communication vessels; common denominator; minefield; blue helmets; pharmacy scales (balance); </a:t>
            </a:r>
            <a:r>
              <a:rPr lang="en-GB" sz="1800" i="1" dirty="0" err="1">
                <a:solidFill>
                  <a:schemeClr val="bg1"/>
                </a:solidFill>
                <a:effectLst/>
                <a:latin typeface="Arial Black" panose="020B0A04020102020204" pitchFamily="34" charset="0"/>
                <a:ea typeface="Times New Roman" panose="02020603050405020304" pitchFamily="18" charset="0"/>
              </a:rPr>
              <a:t>shameplant</a:t>
            </a:r>
            <a:r>
              <a:rPr lang="en-GB" sz="1800" i="1" dirty="0">
                <a:solidFill>
                  <a:schemeClr val="bg1"/>
                </a:solidFill>
                <a:effectLst/>
                <a:latin typeface="Arial Black" panose="020B0A04020102020204" pitchFamily="34" charset="0"/>
                <a:ea typeface="Times New Roman" panose="02020603050405020304" pitchFamily="18" charset="0"/>
              </a:rPr>
              <a:t> mimosa;</a:t>
            </a:r>
            <a:r>
              <a:rPr lang="en-GB" sz="1800" dirty="0">
                <a:solidFill>
                  <a:schemeClr val="bg1"/>
                </a:solidFill>
                <a:effectLst/>
                <a:latin typeface="Arial Black" panose="020B0A04020102020204" pitchFamily="34" charset="0"/>
                <a:ea typeface="Times New Roman" panose="02020603050405020304" pitchFamily="18" charset="0"/>
              </a:rPr>
              <a:t> </a:t>
            </a:r>
            <a:r>
              <a:rPr lang="en-GB" sz="1800" i="1" dirty="0">
                <a:solidFill>
                  <a:schemeClr val="bg1"/>
                </a:solidFill>
                <a:effectLst/>
                <a:latin typeface="Arial Black" panose="020B0A04020102020204" pitchFamily="34" charset="0"/>
                <a:ea typeface="Times New Roman" panose="02020603050405020304" pitchFamily="18" charset="0"/>
              </a:rPr>
              <a:t>ostrich policy; </a:t>
            </a:r>
            <a:r>
              <a:rPr lang="en-GB" sz="1800" i="1" dirty="0" err="1">
                <a:solidFill>
                  <a:schemeClr val="bg1"/>
                </a:solidFill>
                <a:effectLst/>
                <a:latin typeface="Arial Black" panose="020B0A04020102020204" pitchFamily="34" charset="0"/>
                <a:ea typeface="Times New Roman" panose="02020603050405020304" pitchFamily="18" charset="0"/>
              </a:rPr>
              <a:t>center</a:t>
            </a:r>
            <a:r>
              <a:rPr lang="en-GB" sz="1800" i="1" dirty="0">
                <a:solidFill>
                  <a:schemeClr val="bg1"/>
                </a:solidFill>
                <a:effectLst/>
                <a:latin typeface="Arial Black" panose="020B0A04020102020204" pitchFamily="34" charset="0"/>
                <a:ea typeface="Times New Roman" panose="02020603050405020304" pitchFamily="18" charset="0"/>
              </a:rPr>
              <a:t> of gravity (of weight); transmission belt; black hole; multiply by zero; put the equal sign; conductor's baton; first violin</a:t>
            </a:r>
            <a:r>
              <a:rPr lang="en-GB" sz="1800" dirty="0">
                <a:solidFill>
                  <a:schemeClr val="bg1"/>
                </a:solidFill>
                <a:effectLst/>
                <a:latin typeface="Arial Black" panose="020B0A04020102020204" pitchFamily="34" charset="0"/>
                <a:ea typeface="Times New Roman" panose="02020603050405020304" pitchFamily="18" charset="0"/>
              </a:rPr>
              <a:t> etc…</a:t>
            </a:r>
          </a:p>
          <a:p>
            <a:pPr marL="285750" indent="-285750" algn="just">
              <a:buFont typeface="Wingdings" panose="05000000000000000000" pitchFamily="2" charset="2"/>
              <a:buChar char="q"/>
            </a:pPr>
            <a:endParaRPr lang="en-GB" sz="1800" dirty="0">
              <a:solidFill>
                <a:schemeClr val="bg1"/>
              </a:solidFill>
              <a:effectLst/>
              <a:latin typeface="Arial Black" panose="020B0A04020102020204" pitchFamily="34" charset="0"/>
              <a:ea typeface="Times New Roman" panose="02020603050405020304" pitchFamily="18" charset="0"/>
            </a:endParaRPr>
          </a:p>
          <a:p>
            <a:pPr marL="285750" indent="-285750" algn="just">
              <a:buFont typeface="Wingdings" panose="05000000000000000000" pitchFamily="2" charset="2"/>
              <a:buChar char="q"/>
            </a:pPr>
            <a:endParaRPr lang="en-GB" sz="1800" dirty="0">
              <a:solidFill>
                <a:schemeClr val="bg1"/>
              </a:solidFill>
              <a:effectLst/>
              <a:latin typeface="Arial Black" panose="020B0A04020102020204" pitchFamily="34" charset="0"/>
              <a:ea typeface="Times New Roman" panose="02020603050405020304" pitchFamily="18" charset="0"/>
            </a:endParaRPr>
          </a:p>
          <a:p>
            <a:pPr marL="285750" indent="-285750" algn="just">
              <a:buFont typeface="Wingdings" panose="05000000000000000000" pitchFamily="2" charset="2"/>
              <a:buChar char="q"/>
            </a:pPr>
            <a:r>
              <a:rPr lang="en-US" sz="1800" b="1" dirty="0">
                <a:solidFill>
                  <a:schemeClr val="bg1"/>
                </a:solidFill>
                <a:effectLst/>
                <a:latin typeface="Arial Black" panose="020B0A04020102020204" pitchFamily="34" charset="0"/>
                <a:ea typeface="Times New Roman" panose="02020603050405020304" pitchFamily="18" charset="0"/>
              </a:rPr>
              <a:t>a good part of </a:t>
            </a:r>
            <a:r>
              <a:rPr lang="en-US" sz="1800" b="1" dirty="0" err="1">
                <a:solidFill>
                  <a:schemeClr val="bg1"/>
                </a:solidFill>
                <a:effectLst/>
                <a:latin typeface="Arial Black" panose="020B0A04020102020204" pitchFamily="34" charset="0"/>
                <a:ea typeface="Times New Roman" panose="02020603050405020304" pitchFamily="18" charset="0"/>
              </a:rPr>
              <a:t>INd</a:t>
            </a:r>
            <a:r>
              <a:rPr lang="en-US" sz="1800" b="1" dirty="0">
                <a:solidFill>
                  <a:schemeClr val="bg1"/>
                </a:solidFill>
                <a:effectLst/>
                <a:latin typeface="Arial Black" panose="020B0A04020102020204" pitchFamily="34" charset="0"/>
                <a:ea typeface="Times New Roman" panose="02020603050405020304" pitchFamily="18" charset="0"/>
              </a:rPr>
              <a:t> have a purely </a:t>
            </a:r>
            <a:r>
              <a:rPr lang="en-US" sz="1800" b="1" dirty="0">
                <a:solidFill>
                  <a:srgbClr val="FFFF00"/>
                </a:solidFill>
                <a:effectLst/>
                <a:latin typeface="Arial Black" panose="020B0A04020102020204" pitchFamily="34" charset="0"/>
                <a:ea typeface="Times New Roman" panose="02020603050405020304" pitchFamily="18" charset="0"/>
              </a:rPr>
              <a:t>linguistic character</a:t>
            </a:r>
            <a:r>
              <a:rPr lang="en-US" sz="1800" dirty="0">
                <a:solidFill>
                  <a:srgbClr val="FFFF00"/>
                </a:solidFill>
                <a:effectLst/>
                <a:latin typeface="Arial Black" panose="020B0A04020102020204" pitchFamily="34" charset="0"/>
                <a:ea typeface="Times New Roman" panose="02020603050405020304" pitchFamily="18" charset="0"/>
              </a:rPr>
              <a:t> </a:t>
            </a:r>
            <a:r>
              <a:rPr lang="en-US" sz="1800" i="1" dirty="0">
                <a:solidFill>
                  <a:srgbClr val="FFFF00"/>
                </a:solidFill>
                <a:effectLst/>
                <a:latin typeface="Arial Black" panose="020B0A04020102020204" pitchFamily="34" charset="0"/>
                <a:ea typeface="Times New Roman" panose="02020603050405020304" pitchFamily="18" charset="0"/>
              </a:rPr>
              <a:t>and have been translated from the original languages, such as</a:t>
            </a:r>
            <a:r>
              <a:rPr lang="en-US" sz="1800" i="1" dirty="0">
                <a:solidFill>
                  <a:schemeClr val="bg1"/>
                </a:solidFill>
                <a:effectLst/>
                <a:latin typeface="Arial Black" panose="020B0A04020102020204" pitchFamily="34" charset="0"/>
                <a:ea typeface="Times New Roman" panose="02020603050405020304" pitchFamily="18" charset="0"/>
              </a:rPr>
              <a:t>: fait accompli; fixed ideas; white card; local color; dot the "</a:t>
            </a:r>
            <a:r>
              <a:rPr lang="en-US" sz="1800" i="1" dirty="0" err="1">
                <a:solidFill>
                  <a:srgbClr val="FFFF00"/>
                </a:solidFill>
                <a:effectLst/>
                <a:latin typeface="Arial Black" panose="020B0A04020102020204" pitchFamily="34" charset="0"/>
                <a:ea typeface="Times New Roman" panose="02020603050405020304" pitchFamily="18" charset="0"/>
              </a:rPr>
              <a:t>i</a:t>
            </a:r>
            <a:r>
              <a:rPr lang="en-US" sz="1800" i="1" dirty="0">
                <a:solidFill>
                  <a:schemeClr val="bg1"/>
                </a:solidFill>
                <a:effectLst/>
                <a:latin typeface="Arial Black" panose="020B0A04020102020204" pitchFamily="34" charset="0"/>
                <a:ea typeface="Times New Roman" panose="02020603050405020304" pitchFamily="18" charset="0"/>
              </a:rPr>
              <a:t>"; read between the lines; vicious circle; burst the door open; cast shadows</a:t>
            </a:r>
            <a:r>
              <a:rPr lang="en-US" sz="1800" dirty="0">
                <a:solidFill>
                  <a:schemeClr val="bg1"/>
                </a:solidFill>
                <a:effectLst/>
                <a:latin typeface="Arial Black" panose="020B0A04020102020204" pitchFamily="34" charset="0"/>
                <a:ea typeface="Times New Roman" panose="02020603050405020304" pitchFamily="18" charset="0"/>
              </a:rPr>
              <a:t> etc. …</a:t>
            </a:r>
            <a:endParaRPr lang="en-GB" sz="1800" dirty="0">
              <a:solidFill>
                <a:schemeClr val="bg1"/>
              </a:solidFill>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1181985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712EAEC-7685-03F3-9C25-9784333BB3DB}"/>
              </a:ext>
            </a:extLst>
          </p:cNvPr>
          <p:cNvSpPr txBox="1"/>
          <p:nvPr/>
        </p:nvSpPr>
        <p:spPr>
          <a:xfrm>
            <a:off x="115910" y="208425"/>
            <a:ext cx="11977352" cy="707886"/>
          </a:xfrm>
          <a:prstGeom prst="rect">
            <a:avLst/>
          </a:prstGeom>
          <a:noFill/>
        </p:spPr>
        <p:txBody>
          <a:bodyPr wrap="square">
            <a:spAutoFit/>
          </a:bodyPr>
          <a:lstStyle/>
          <a:p>
            <a:pPr algn="just"/>
            <a:r>
              <a:rPr lang="en-US" sz="2000" b="1" kern="0" dirty="0" err="1">
                <a:solidFill>
                  <a:schemeClr val="bg1"/>
                </a:solidFill>
                <a:effectLst/>
                <a:latin typeface="Arial Black" panose="020B0A04020102020204" pitchFamily="34" charset="0"/>
                <a:ea typeface="Times New Roman" panose="02020603050405020304" pitchFamily="18" charset="0"/>
              </a:rPr>
              <a:t>INds</a:t>
            </a:r>
            <a:r>
              <a:rPr lang="en-US" sz="2000" b="1" kern="0" dirty="0">
                <a:solidFill>
                  <a:schemeClr val="bg1"/>
                </a:solidFill>
                <a:effectLst/>
                <a:latin typeface="Arial Black" panose="020B0A04020102020204" pitchFamily="34" charset="0"/>
                <a:ea typeface="Times New Roman" panose="02020603050405020304" pitchFamily="18" charset="0"/>
              </a:rPr>
              <a:t> </a:t>
            </a:r>
            <a:r>
              <a:rPr lang="en-US" sz="2000" kern="0" dirty="0">
                <a:solidFill>
                  <a:schemeClr val="bg1"/>
                </a:solidFill>
                <a:effectLst/>
                <a:latin typeface="Arial Black" panose="020B0A04020102020204" pitchFamily="34" charset="0"/>
                <a:ea typeface="Times New Roman" panose="02020603050405020304" pitchFamily="18" charset="0"/>
              </a:rPr>
              <a:t>that are not translated</a:t>
            </a:r>
            <a:r>
              <a:rPr lang="en-US" sz="2000" b="1" kern="0" baseline="30000" dirty="0">
                <a:solidFill>
                  <a:schemeClr val="bg1"/>
                </a:solidFill>
                <a:effectLst/>
                <a:latin typeface="Arial Black" panose="020B0A04020102020204" pitchFamily="34" charset="0"/>
                <a:ea typeface="Times New Roman" panose="02020603050405020304" pitchFamily="18" charset="0"/>
              </a:rPr>
              <a:t> </a:t>
            </a:r>
            <a:r>
              <a:rPr lang="en-US" sz="2000" kern="0" dirty="0">
                <a:solidFill>
                  <a:schemeClr val="bg1"/>
                </a:solidFill>
                <a:effectLst/>
                <a:latin typeface="Arial Black" panose="020B0A04020102020204" pitchFamily="34" charset="0"/>
                <a:ea typeface="Times New Roman" panose="02020603050405020304" pitchFamily="18" charset="0"/>
              </a:rPr>
              <a:t>in Albanian language and other languages, i.e. they preserve the same phonetic composition as the original languages.</a:t>
            </a:r>
            <a:r>
              <a:rPr lang="en-GB" sz="2000" dirty="0">
                <a:solidFill>
                  <a:schemeClr val="bg1"/>
                </a:solidFill>
                <a:effectLst/>
                <a:latin typeface="Arial Black" panose="020B0A04020102020204" pitchFamily="34" charset="0"/>
              </a:rPr>
              <a:t> </a:t>
            </a:r>
            <a:endParaRPr lang="en-GB" sz="2000" dirty="0">
              <a:solidFill>
                <a:schemeClr val="bg1"/>
              </a:solidFill>
              <a:effectLst/>
              <a:latin typeface="Arial Black" panose="020B0A04020102020204" pitchFamily="34" charset="0"/>
              <a:ea typeface="Times New Roman" panose="02020603050405020304" pitchFamily="18" charset="0"/>
            </a:endParaRPr>
          </a:p>
        </p:txBody>
      </p:sp>
      <p:sp>
        <p:nvSpPr>
          <p:cNvPr id="7" name="TextBox 6">
            <a:extLst>
              <a:ext uri="{FF2B5EF4-FFF2-40B4-BE49-F238E27FC236}">
                <a16:creationId xmlns:a16="http://schemas.microsoft.com/office/drawing/2014/main" id="{A73750AA-07AE-F8E9-FA7A-D047F91B6FE0}"/>
              </a:ext>
            </a:extLst>
          </p:cNvPr>
          <p:cNvSpPr txBox="1"/>
          <p:nvPr/>
        </p:nvSpPr>
        <p:spPr>
          <a:xfrm>
            <a:off x="115909" y="1124736"/>
            <a:ext cx="11977351" cy="923330"/>
          </a:xfrm>
          <a:prstGeom prst="rect">
            <a:avLst/>
          </a:prstGeom>
          <a:noFill/>
        </p:spPr>
        <p:txBody>
          <a:bodyPr wrap="square">
            <a:spAutoFit/>
          </a:bodyPr>
          <a:lstStyle/>
          <a:p>
            <a:pPr marL="285750" indent="-285750" algn="just">
              <a:buFont typeface="Wingdings" panose="05000000000000000000" pitchFamily="2" charset="2"/>
              <a:buChar char="q"/>
            </a:pPr>
            <a:r>
              <a:rPr lang="en-US" dirty="0">
                <a:solidFill>
                  <a:srgbClr val="FFFF00"/>
                </a:solidFill>
                <a:effectLst/>
                <a:latin typeface="Arial Black" panose="020B0A04020102020204" pitchFamily="34" charset="0"/>
                <a:ea typeface="Times New Roman" panose="02020603050405020304" pitchFamily="18" charset="0"/>
              </a:rPr>
              <a:t>from Latin </a:t>
            </a:r>
            <a:r>
              <a:rPr lang="en-US" dirty="0">
                <a:solidFill>
                  <a:schemeClr val="bg1"/>
                </a:solidFill>
                <a:effectLst/>
                <a:latin typeface="Arial Black" panose="020B0A04020102020204" pitchFamily="34" charset="0"/>
                <a:ea typeface="Times New Roman" panose="02020603050405020304" pitchFamily="18" charset="0"/>
              </a:rPr>
              <a:t>(which make up most of this group), as: </a:t>
            </a:r>
            <a:r>
              <a:rPr lang="en-GB" dirty="0">
                <a:solidFill>
                  <a:schemeClr val="bg1"/>
                </a:solidFill>
                <a:latin typeface="Arial Black" panose="020B0A04020102020204" pitchFamily="34" charset="0"/>
                <a:ea typeface="Times New Roman" panose="02020603050405020304" pitchFamily="18" charset="0"/>
              </a:rPr>
              <a:t> </a:t>
            </a:r>
            <a:r>
              <a:rPr lang="en-US" i="1" kern="0" dirty="0">
                <a:solidFill>
                  <a:schemeClr val="bg1"/>
                </a:solidFill>
                <a:effectLst/>
                <a:latin typeface="Arial Black" panose="020B0A04020102020204" pitchFamily="34" charset="0"/>
                <a:ea typeface="Times New Roman" panose="02020603050405020304" pitchFamily="18" charset="0"/>
              </a:rPr>
              <a:t>ab </a:t>
            </a:r>
            <a:r>
              <a:rPr lang="en-US" i="1" kern="0" dirty="0" err="1">
                <a:solidFill>
                  <a:schemeClr val="bg1"/>
                </a:solidFill>
                <a:effectLst/>
                <a:latin typeface="Arial Black" panose="020B0A04020102020204" pitchFamily="34" charset="0"/>
                <a:ea typeface="Times New Roman" panose="02020603050405020304" pitchFamily="18" charset="0"/>
              </a:rPr>
              <a:t>incunabulis</a:t>
            </a:r>
            <a:r>
              <a:rPr lang="en-US" i="1" kern="0" dirty="0">
                <a:solidFill>
                  <a:schemeClr val="bg1"/>
                </a:solidFill>
                <a:effectLst/>
                <a:latin typeface="Arial Black" panose="020B0A04020102020204" pitchFamily="34" charset="0"/>
                <a:ea typeface="Times New Roman" panose="02020603050405020304" pitchFamily="18" charset="0"/>
              </a:rPr>
              <a:t>; ad </a:t>
            </a:r>
            <a:r>
              <a:rPr lang="en-US" i="1" kern="0" dirty="0" err="1">
                <a:solidFill>
                  <a:schemeClr val="bg1"/>
                </a:solidFill>
                <a:effectLst/>
                <a:latin typeface="Arial Black" panose="020B0A04020102020204" pitchFamily="34" charset="0"/>
                <a:ea typeface="Times New Roman" panose="02020603050405020304" pitchFamily="18" charset="0"/>
              </a:rPr>
              <a:t>augusta</a:t>
            </a:r>
            <a:r>
              <a:rPr lang="en-US" i="1" kern="0" dirty="0">
                <a:solidFill>
                  <a:schemeClr val="bg1"/>
                </a:solidFill>
                <a:effectLst/>
                <a:latin typeface="Arial Black" panose="020B0A04020102020204" pitchFamily="34" charset="0"/>
                <a:ea typeface="Times New Roman" panose="02020603050405020304" pitchFamily="18" charset="0"/>
              </a:rPr>
              <a:t> per </a:t>
            </a:r>
            <a:r>
              <a:rPr lang="en-US" i="1" kern="0" dirty="0" err="1">
                <a:solidFill>
                  <a:schemeClr val="bg1"/>
                </a:solidFill>
                <a:effectLst/>
                <a:latin typeface="Arial Black" panose="020B0A04020102020204" pitchFamily="34" charset="0"/>
                <a:ea typeface="Times New Roman" panose="02020603050405020304" pitchFamily="18" charset="0"/>
              </a:rPr>
              <a:t>augusta</a:t>
            </a:r>
            <a:r>
              <a:rPr lang="en-US" i="1" kern="0" dirty="0">
                <a:solidFill>
                  <a:schemeClr val="bg1"/>
                </a:solidFill>
                <a:effectLst/>
                <a:latin typeface="Arial Black" panose="020B0A04020102020204" pitchFamily="34" charset="0"/>
                <a:ea typeface="Times New Roman" panose="02020603050405020304" pitchFamily="18" charset="0"/>
              </a:rPr>
              <a:t>; ad hoc; ad </a:t>
            </a:r>
            <a:r>
              <a:rPr lang="en-US" i="1" kern="0" dirty="0" err="1">
                <a:solidFill>
                  <a:schemeClr val="bg1"/>
                </a:solidFill>
                <a:effectLst/>
                <a:latin typeface="Arial Black" panose="020B0A04020102020204" pitchFamily="34" charset="0"/>
                <a:ea typeface="Times New Roman" panose="02020603050405020304" pitchFamily="18" charset="0"/>
              </a:rPr>
              <a:t>usum</a:t>
            </a:r>
            <a:r>
              <a:rPr lang="en-US" i="1" kern="0" dirty="0">
                <a:solidFill>
                  <a:schemeClr val="bg1"/>
                </a:solidFill>
                <a:effectLst/>
                <a:latin typeface="Arial Black" panose="020B0A04020102020204" pitchFamily="34" charset="0"/>
                <a:ea typeface="Times New Roman" panose="02020603050405020304" pitchFamily="18" charset="0"/>
              </a:rPr>
              <a:t> </a:t>
            </a:r>
            <a:r>
              <a:rPr lang="en-US" i="1" kern="0" dirty="0" err="1">
                <a:solidFill>
                  <a:schemeClr val="bg1"/>
                </a:solidFill>
                <a:effectLst/>
                <a:latin typeface="Arial Black" panose="020B0A04020102020204" pitchFamily="34" charset="0"/>
                <a:ea typeface="Times New Roman" panose="02020603050405020304" pitchFamily="18" charset="0"/>
              </a:rPr>
              <a:t>Delphini</a:t>
            </a:r>
            <a:r>
              <a:rPr lang="en-US" i="1" kern="0" dirty="0">
                <a:solidFill>
                  <a:schemeClr val="bg1"/>
                </a:solidFill>
                <a:effectLst/>
                <a:latin typeface="Arial Black" panose="020B0A04020102020204" pitchFamily="34" charset="0"/>
                <a:ea typeface="Times New Roman" panose="02020603050405020304" pitchFamily="18" charset="0"/>
              </a:rPr>
              <a:t>; advocatus diaboli; alter ego; alma mater; </a:t>
            </a:r>
            <a:r>
              <a:rPr lang="en-US" i="1" kern="0" dirty="0" err="1">
                <a:solidFill>
                  <a:schemeClr val="bg1"/>
                </a:solidFill>
                <a:effectLst/>
                <a:latin typeface="Arial Black" panose="020B0A04020102020204" pitchFamily="34" charset="0"/>
                <a:ea typeface="Times New Roman" panose="02020603050405020304" pitchFamily="18" charset="0"/>
              </a:rPr>
              <a:t>aperto</a:t>
            </a:r>
            <a:r>
              <a:rPr lang="en-US" i="1" kern="0" dirty="0">
                <a:solidFill>
                  <a:schemeClr val="bg1"/>
                </a:solidFill>
                <a:effectLst/>
                <a:latin typeface="Arial Black" panose="020B0A04020102020204" pitchFamily="34" charset="0"/>
                <a:ea typeface="Times New Roman" panose="02020603050405020304" pitchFamily="18" charset="0"/>
              </a:rPr>
              <a:t> </a:t>
            </a:r>
            <a:r>
              <a:rPr lang="en-US" i="1" kern="0" dirty="0" err="1">
                <a:solidFill>
                  <a:schemeClr val="bg1"/>
                </a:solidFill>
                <a:effectLst/>
                <a:latin typeface="Arial Black" panose="020B0A04020102020204" pitchFamily="34" charset="0"/>
                <a:ea typeface="Times New Roman" panose="02020603050405020304" pitchFamily="18" charset="0"/>
              </a:rPr>
              <a:t>libro</a:t>
            </a:r>
            <a:r>
              <a:rPr lang="en-US" i="1" kern="0" dirty="0">
                <a:solidFill>
                  <a:schemeClr val="bg1"/>
                </a:solidFill>
                <a:effectLst/>
                <a:latin typeface="Arial Black" panose="020B0A04020102020204" pitchFamily="34" charset="0"/>
                <a:ea typeface="Times New Roman" panose="02020603050405020304" pitchFamily="18" charset="0"/>
              </a:rPr>
              <a:t>; </a:t>
            </a:r>
            <a:r>
              <a:rPr lang="en-US" i="1" kern="0" dirty="0" err="1">
                <a:solidFill>
                  <a:schemeClr val="bg1"/>
                </a:solidFill>
                <a:effectLst/>
                <a:latin typeface="Arial Black" panose="020B0A04020102020204" pitchFamily="34" charset="0"/>
                <a:ea typeface="Times New Roman" panose="02020603050405020304" pitchFamily="18" charset="0"/>
              </a:rPr>
              <a:t>ars</a:t>
            </a:r>
            <a:r>
              <a:rPr lang="en-US" i="1" kern="0" dirty="0">
                <a:solidFill>
                  <a:schemeClr val="bg1"/>
                </a:solidFill>
                <a:effectLst/>
                <a:latin typeface="Arial Black" panose="020B0A04020102020204" pitchFamily="34" charset="0"/>
                <a:ea typeface="Times New Roman" panose="02020603050405020304" pitchFamily="18" charset="0"/>
              </a:rPr>
              <a:t> </a:t>
            </a:r>
            <a:r>
              <a:rPr lang="en-US" i="1" kern="0" dirty="0" err="1">
                <a:solidFill>
                  <a:schemeClr val="bg1"/>
                </a:solidFill>
                <a:effectLst/>
                <a:latin typeface="Arial Black" panose="020B0A04020102020204" pitchFamily="34" charset="0"/>
                <a:ea typeface="Times New Roman" panose="02020603050405020304" pitchFamily="18" charset="0"/>
              </a:rPr>
              <a:t>longa,vita</a:t>
            </a:r>
            <a:r>
              <a:rPr lang="en-US" i="1" kern="0" dirty="0">
                <a:solidFill>
                  <a:schemeClr val="bg1"/>
                </a:solidFill>
                <a:effectLst/>
                <a:latin typeface="Arial Black" panose="020B0A04020102020204" pitchFamily="34" charset="0"/>
                <a:ea typeface="Times New Roman" panose="02020603050405020304" pitchFamily="18" charset="0"/>
              </a:rPr>
              <a:t> brevis; …</a:t>
            </a:r>
            <a:endParaRPr lang="en-GB" dirty="0">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id="{BDD2C779-B576-A219-151C-8EDCC783FEE5}"/>
              </a:ext>
            </a:extLst>
          </p:cNvPr>
          <p:cNvSpPr txBox="1"/>
          <p:nvPr/>
        </p:nvSpPr>
        <p:spPr>
          <a:xfrm>
            <a:off x="115909" y="2351781"/>
            <a:ext cx="11977351" cy="646331"/>
          </a:xfrm>
          <a:prstGeom prst="rect">
            <a:avLst/>
          </a:prstGeom>
          <a:noFill/>
        </p:spPr>
        <p:txBody>
          <a:bodyPr wrap="square">
            <a:spAutoFit/>
          </a:bodyPr>
          <a:lstStyle/>
          <a:p>
            <a:pPr marL="285750" indent="-285750" algn="just">
              <a:buFont typeface="Wingdings" panose="05000000000000000000" pitchFamily="2" charset="2"/>
              <a:buChar char="q"/>
            </a:pPr>
            <a:r>
              <a:rPr lang="en-US" sz="1800" b="1" kern="0" dirty="0">
                <a:solidFill>
                  <a:srgbClr val="FFFF00"/>
                </a:solidFill>
                <a:effectLst/>
                <a:latin typeface="Arial Black" panose="020B0A04020102020204" pitchFamily="34" charset="0"/>
                <a:ea typeface="Times New Roman" panose="02020603050405020304" pitchFamily="18" charset="0"/>
              </a:rPr>
              <a:t>from the French</a:t>
            </a:r>
            <a:r>
              <a:rPr lang="en-US" sz="1800" b="1" kern="0" dirty="0">
                <a:solidFill>
                  <a:schemeClr val="bg1"/>
                </a:solidFill>
                <a:effectLst/>
                <a:latin typeface="Arial Black" panose="020B0A04020102020204" pitchFamily="34" charset="0"/>
                <a:ea typeface="Times New Roman" panose="02020603050405020304" pitchFamily="18" charset="0"/>
              </a:rPr>
              <a:t>, </a:t>
            </a:r>
            <a:r>
              <a:rPr lang="en-US" sz="1800" kern="0" dirty="0">
                <a:solidFill>
                  <a:schemeClr val="bg1"/>
                </a:solidFill>
                <a:effectLst/>
                <a:latin typeface="Arial Black" panose="020B0A04020102020204" pitchFamily="34" charset="0"/>
                <a:ea typeface="Times New Roman" panose="02020603050405020304" pitchFamily="18" charset="0"/>
              </a:rPr>
              <a:t>as: </a:t>
            </a:r>
            <a:r>
              <a:rPr lang="en-US" sz="1800" i="1" kern="0" dirty="0">
                <a:solidFill>
                  <a:schemeClr val="bg1"/>
                </a:solidFill>
                <a:effectLst/>
                <a:latin typeface="Arial Black" panose="020B0A04020102020204" pitchFamily="34" charset="0"/>
                <a:ea typeface="Times New Roman" panose="02020603050405020304" pitchFamily="18" charset="0"/>
              </a:rPr>
              <a:t>a la carte; a l’eau de rose; a livre </a:t>
            </a:r>
            <a:r>
              <a:rPr lang="en-US" sz="1800" i="1" kern="0" dirty="0" err="1">
                <a:solidFill>
                  <a:schemeClr val="bg1"/>
                </a:solidFill>
                <a:effectLst/>
                <a:latin typeface="Arial Black" panose="020B0A04020102020204" pitchFamily="34" charset="0"/>
                <a:ea typeface="Times New Roman" panose="02020603050405020304" pitchFamily="18" charset="0"/>
              </a:rPr>
              <a:t>ouver</a:t>
            </a:r>
            <a:r>
              <a:rPr lang="en-US" sz="1800" i="1" kern="0" dirty="0">
                <a:solidFill>
                  <a:schemeClr val="bg1"/>
                </a:solidFill>
                <a:effectLst/>
                <a:latin typeface="Arial Black" panose="020B0A04020102020204" pitchFamily="34" charset="0"/>
                <a:ea typeface="Times New Roman" panose="02020603050405020304" pitchFamily="18" charset="0"/>
              </a:rPr>
              <a:t>; amour proper; après nous le deluge; a propos des bottes; …</a:t>
            </a:r>
            <a:endParaRPr lang="en-GB" dirty="0">
              <a:solidFill>
                <a:schemeClr val="bg1"/>
              </a:solidFill>
              <a:latin typeface="Arial Black" panose="020B0A04020102020204" pitchFamily="34" charset="0"/>
            </a:endParaRPr>
          </a:p>
        </p:txBody>
      </p:sp>
      <p:sp>
        <p:nvSpPr>
          <p:cNvPr id="18" name="TextBox 17">
            <a:extLst>
              <a:ext uri="{FF2B5EF4-FFF2-40B4-BE49-F238E27FC236}">
                <a16:creationId xmlns:a16="http://schemas.microsoft.com/office/drawing/2014/main" id="{5C7D9C68-F5AD-ED0F-637C-7B58E4A87EF7}"/>
              </a:ext>
            </a:extLst>
          </p:cNvPr>
          <p:cNvSpPr txBox="1"/>
          <p:nvPr/>
        </p:nvSpPr>
        <p:spPr>
          <a:xfrm>
            <a:off x="115908" y="3151643"/>
            <a:ext cx="11977351" cy="646331"/>
          </a:xfrm>
          <a:prstGeom prst="rect">
            <a:avLst/>
          </a:prstGeom>
          <a:noFill/>
        </p:spPr>
        <p:txBody>
          <a:bodyPr wrap="square">
            <a:spAutoFit/>
          </a:bodyPr>
          <a:lstStyle/>
          <a:p>
            <a:pPr marL="285750" indent="-285750" algn="just">
              <a:buFont typeface="Wingdings" panose="05000000000000000000" pitchFamily="2" charset="2"/>
              <a:buChar char="q"/>
            </a:pPr>
            <a:r>
              <a:rPr lang="en-US" sz="1800" b="1" kern="0" dirty="0">
                <a:solidFill>
                  <a:srgbClr val="FFFF00"/>
                </a:solidFill>
                <a:effectLst/>
                <a:latin typeface="Arial Black" panose="020B0A04020102020204" pitchFamily="34" charset="0"/>
                <a:ea typeface="Times New Roman" panose="02020603050405020304" pitchFamily="18" charset="0"/>
              </a:rPr>
              <a:t>from English</a:t>
            </a:r>
            <a:r>
              <a:rPr lang="en-US" sz="1800" kern="0" dirty="0">
                <a:solidFill>
                  <a:schemeClr val="bg1"/>
                </a:solidFill>
                <a:effectLst/>
                <a:latin typeface="Arial Black" panose="020B0A04020102020204" pitchFamily="34" charset="0"/>
                <a:ea typeface="Times New Roman" panose="02020603050405020304" pitchFamily="18" charset="0"/>
              </a:rPr>
              <a:t>, as: </a:t>
            </a:r>
            <a:r>
              <a:rPr lang="en-US" sz="1800" i="1" kern="0" dirty="0">
                <a:solidFill>
                  <a:schemeClr val="bg1"/>
                </a:solidFill>
                <a:effectLst/>
                <a:latin typeface="Arial Black" panose="020B0A04020102020204" pitchFamily="34" charset="0"/>
                <a:ea typeface="Times New Roman" panose="02020603050405020304" pitchFamily="18" charset="0"/>
              </a:rPr>
              <a:t>big bang; big brother; ever say never; fair play; fifty-fifty; five o’clock; happy end; knock-</a:t>
            </a:r>
            <a:r>
              <a:rPr lang="en-US" sz="1800" i="1" kern="0" dirty="0" err="1">
                <a:solidFill>
                  <a:schemeClr val="bg1"/>
                </a:solidFill>
                <a:effectLst/>
                <a:latin typeface="Arial Black" panose="020B0A04020102020204" pitchFamily="34" charset="0"/>
                <a:ea typeface="Times New Roman" panose="02020603050405020304" pitchFamily="18" charset="0"/>
              </a:rPr>
              <a:t>doën</a:t>
            </a:r>
            <a:r>
              <a:rPr lang="en-US" sz="1800" i="1" kern="0" dirty="0">
                <a:solidFill>
                  <a:schemeClr val="bg1"/>
                </a:solidFill>
                <a:effectLst/>
                <a:latin typeface="Arial Black" panose="020B0A04020102020204" pitchFamily="34" charset="0"/>
                <a:ea typeface="Times New Roman" panose="02020603050405020304" pitchFamily="18" charset="0"/>
              </a:rPr>
              <a:t>; </a:t>
            </a:r>
            <a:r>
              <a:rPr lang="en-US" sz="1800" i="1" kern="0" dirty="0" err="1">
                <a:solidFill>
                  <a:schemeClr val="bg1"/>
                </a:solidFill>
                <a:effectLst/>
                <a:latin typeface="Arial Black" panose="020B0A04020102020204" pitchFamily="34" charset="0"/>
                <a:ea typeface="Times New Roman" panose="02020603050405020304" pitchFamily="18" charset="0"/>
              </a:rPr>
              <a:t>mealting</a:t>
            </a:r>
            <a:r>
              <a:rPr lang="en-US" sz="1800" i="1" kern="0" dirty="0">
                <a:solidFill>
                  <a:schemeClr val="bg1"/>
                </a:solidFill>
                <a:effectLst/>
                <a:latin typeface="Arial Black" panose="020B0A04020102020204" pitchFamily="34" charset="0"/>
                <a:ea typeface="Times New Roman" panose="02020603050405020304" pitchFamily="18" charset="0"/>
              </a:rPr>
              <a:t> pot; much ado about nothing;… </a:t>
            </a:r>
            <a:endParaRPr lang="en-GB" dirty="0">
              <a:solidFill>
                <a:schemeClr val="bg1"/>
              </a:solidFill>
              <a:latin typeface="Arial Black" panose="020B0A04020102020204" pitchFamily="34" charset="0"/>
            </a:endParaRPr>
          </a:p>
        </p:txBody>
      </p:sp>
      <p:sp>
        <p:nvSpPr>
          <p:cNvPr id="20" name="TextBox 19">
            <a:extLst>
              <a:ext uri="{FF2B5EF4-FFF2-40B4-BE49-F238E27FC236}">
                <a16:creationId xmlns:a16="http://schemas.microsoft.com/office/drawing/2014/main" id="{7F0617DA-DF44-8966-6B91-68B8C40000EA}"/>
              </a:ext>
            </a:extLst>
          </p:cNvPr>
          <p:cNvSpPr txBox="1"/>
          <p:nvPr/>
        </p:nvSpPr>
        <p:spPr>
          <a:xfrm>
            <a:off x="247919" y="3948160"/>
            <a:ext cx="11845340" cy="1785104"/>
          </a:xfrm>
          <a:prstGeom prst="rect">
            <a:avLst/>
          </a:prstGeom>
          <a:noFill/>
        </p:spPr>
        <p:txBody>
          <a:bodyPr wrap="square">
            <a:spAutoFit/>
          </a:bodyPr>
          <a:lstStyle/>
          <a:p>
            <a:pPr marL="285750" indent="-285750" algn="just">
              <a:buFont typeface="Wingdings" panose="05000000000000000000" pitchFamily="2" charset="2"/>
              <a:buChar char="q"/>
            </a:pPr>
            <a:r>
              <a:rPr lang="en-US" sz="1800" b="1" dirty="0">
                <a:solidFill>
                  <a:srgbClr val="FFFF00"/>
                </a:solidFill>
                <a:effectLst/>
                <a:latin typeface="Arial Black" panose="020B0A04020102020204" pitchFamily="34" charset="0"/>
                <a:ea typeface="Times New Roman" panose="02020603050405020304" pitchFamily="18" charset="0"/>
              </a:rPr>
              <a:t>from German</a:t>
            </a:r>
            <a:r>
              <a:rPr lang="en-US" sz="1800" dirty="0">
                <a:solidFill>
                  <a:srgbClr val="FFFF00"/>
                </a:solidFill>
                <a:effectLst/>
                <a:latin typeface="Arial Black" panose="020B0A04020102020204" pitchFamily="34" charset="0"/>
                <a:ea typeface="Times New Roman" panose="02020603050405020304" pitchFamily="18" charset="0"/>
              </a:rPr>
              <a:t>, </a:t>
            </a:r>
            <a:r>
              <a:rPr lang="en-US" sz="1800" dirty="0">
                <a:solidFill>
                  <a:schemeClr val="bg1"/>
                </a:solidFill>
                <a:effectLst/>
                <a:latin typeface="Arial Black" panose="020B0A04020102020204" pitchFamily="34" charset="0"/>
                <a:ea typeface="Times New Roman" panose="02020603050405020304" pitchFamily="18" charset="0"/>
              </a:rPr>
              <a:t>as: </a:t>
            </a:r>
            <a:r>
              <a:rPr lang="de-DE" sz="1800" i="1" dirty="0">
                <a:solidFill>
                  <a:schemeClr val="bg1"/>
                </a:solidFill>
                <a:effectLst/>
                <a:latin typeface="Arial Black" panose="020B0A04020102020204" pitchFamily="34" charset="0"/>
                <a:ea typeface="Times New Roman" panose="02020603050405020304" pitchFamily="18" charset="0"/>
              </a:rPr>
              <a:t>Aussprechen was ist; befehl ist befehl; Blitz Krieg; Blut und Eisen (Eisen und Blut); Grosen un Ganzen; Mehr Licht; Naht und Nebel; Shturm und Drang</a:t>
            </a:r>
            <a:r>
              <a:rPr lang="de-DE" sz="1800" dirty="0">
                <a:solidFill>
                  <a:schemeClr val="bg1"/>
                </a:solidFill>
                <a:effectLst/>
                <a:latin typeface="Arial Black" panose="020B0A04020102020204" pitchFamily="34" charset="0"/>
                <a:ea typeface="Times New Roman" panose="02020603050405020304" pitchFamily="18" charset="0"/>
              </a:rPr>
              <a:t> etj.</a:t>
            </a:r>
          </a:p>
          <a:p>
            <a:pPr marL="285750" indent="-285750" algn="just">
              <a:buFont typeface="Wingdings" panose="05000000000000000000" pitchFamily="2" charset="2"/>
              <a:buChar char="q"/>
            </a:pPr>
            <a:endParaRPr lang="de-DE" sz="1000" dirty="0">
              <a:solidFill>
                <a:schemeClr val="bg1"/>
              </a:solidFill>
              <a:latin typeface="Arial Black" panose="020B0A04020102020204" pitchFamily="34" charset="0"/>
              <a:ea typeface="Times New Roman" panose="02020603050405020304" pitchFamily="18" charset="0"/>
            </a:endParaRPr>
          </a:p>
          <a:p>
            <a:pPr marL="285750" indent="-285750" algn="just">
              <a:buFont typeface="Wingdings" panose="05000000000000000000" pitchFamily="2" charset="2"/>
              <a:buChar char="q"/>
            </a:pPr>
            <a:r>
              <a:rPr lang="it-IT" sz="1800" b="1" dirty="0">
                <a:solidFill>
                  <a:srgbClr val="FFFF00"/>
                </a:solidFill>
                <a:effectLst/>
                <a:latin typeface="Arial Black" panose="020B0A04020102020204" pitchFamily="34" charset="0"/>
                <a:ea typeface="Times New Roman" panose="02020603050405020304" pitchFamily="18" charset="0"/>
              </a:rPr>
              <a:t>from Italian</a:t>
            </a:r>
            <a:r>
              <a:rPr lang="it-IT" sz="1800" b="1" dirty="0">
                <a:solidFill>
                  <a:schemeClr val="bg1"/>
                </a:solidFill>
                <a:effectLst/>
                <a:latin typeface="Arial Black" panose="020B0A04020102020204" pitchFamily="34" charset="0"/>
                <a:ea typeface="Times New Roman" panose="02020603050405020304" pitchFamily="18" charset="0"/>
              </a:rPr>
              <a:t>, </a:t>
            </a:r>
            <a:r>
              <a:rPr lang="it-IT" sz="1800" dirty="0">
                <a:solidFill>
                  <a:schemeClr val="bg1"/>
                </a:solidFill>
                <a:effectLst/>
                <a:latin typeface="Arial Black" panose="020B0A04020102020204" pitchFamily="34" charset="0"/>
                <a:ea typeface="Times New Roman" panose="02020603050405020304" pitchFamily="18" charset="0"/>
              </a:rPr>
              <a:t>as: </a:t>
            </a:r>
            <a:r>
              <a:rPr lang="it-IT" sz="1800" i="1" dirty="0">
                <a:solidFill>
                  <a:schemeClr val="bg1"/>
                </a:solidFill>
                <a:effectLst/>
                <a:latin typeface="Arial Black" panose="020B0A04020102020204" pitchFamily="34" charset="0"/>
                <a:ea typeface="Times New Roman" panose="02020603050405020304" pitchFamily="18" charset="0"/>
              </a:rPr>
              <a:t>colpo di stato; cuopri fuoco; dolce far niente; dulce in fundo; eppur si move; guarda i passa; pezzo grosso; salto mortale </a:t>
            </a:r>
            <a:r>
              <a:rPr lang="it-IT" sz="1800" dirty="0">
                <a:solidFill>
                  <a:schemeClr val="bg1"/>
                </a:solidFill>
                <a:effectLst/>
                <a:latin typeface="Arial Black" panose="020B0A04020102020204" pitchFamily="34" charset="0"/>
                <a:ea typeface="Times New Roman" panose="02020603050405020304" pitchFamily="18" charset="0"/>
              </a:rPr>
              <a:t>etc...</a:t>
            </a:r>
          </a:p>
          <a:p>
            <a:pPr marL="285750" indent="-285750" algn="just">
              <a:buFont typeface="Wingdings" panose="05000000000000000000" pitchFamily="2" charset="2"/>
              <a:buChar char="q"/>
            </a:pPr>
            <a:endParaRPr lang="en-GB" sz="1000" dirty="0">
              <a:solidFill>
                <a:schemeClr val="bg1"/>
              </a:solidFill>
              <a:latin typeface="Arial Black" panose="020B0A04020102020204" pitchFamily="34" charset="0"/>
              <a:ea typeface="Times New Roman" panose="02020603050405020304" pitchFamily="18" charset="0"/>
            </a:endParaRPr>
          </a:p>
          <a:p>
            <a:pPr marL="285750" indent="-285750" algn="just">
              <a:buFont typeface="Wingdings" panose="05000000000000000000" pitchFamily="2" charset="2"/>
              <a:buChar char="q"/>
            </a:pPr>
            <a:r>
              <a:rPr lang="en-US" sz="1800" b="1" dirty="0">
                <a:solidFill>
                  <a:schemeClr val="bg1"/>
                </a:solidFill>
                <a:effectLst/>
                <a:latin typeface="Arial Black" panose="020B0A04020102020204" pitchFamily="34" charset="0"/>
                <a:ea typeface="Times New Roman" panose="02020603050405020304" pitchFamily="18" charset="0"/>
              </a:rPr>
              <a:t> </a:t>
            </a:r>
            <a:r>
              <a:rPr lang="en-US" sz="1800" b="1" dirty="0">
                <a:solidFill>
                  <a:srgbClr val="FFFF00"/>
                </a:solidFill>
                <a:effectLst/>
                <a:latin typeface="Arial Black" panose="020B0A04020102020204" pitchFamily="34" charset="0"/>
                <a:ea typeface="Times New Roman" panose="02020603050405020304" pitchFamily="18" charset="0"/>
              </a:rPr>
              <a:t>from Greek</a:t>
            </a:r>
            <a:r>
              <a:rPr lang="en-US" sz="1800" dirty="0">
                <a:solidFill>
                  <a:srgbClr val="FFFF00"/>
                </a:solidFill>
                <a:effectLst/>
                <a:latin typeface="Arial Black" panose="020B0A04020102020204" pitchFamily="34" charset="0"/>
                <a:ea typeface="Times New Roman" panose="02020603050405020304" pitchFamily="18" charset="0"/>
              </a:rPr>
              <a:t>, </a:t>
            </a:r>
            <a:r>
              <a:rPr lang="en-US" sz="1800" dirty="0">
                <a:solidFill>
                  <a:schemeClr val="bg1"/>
                </a:solidFill>
                <a:effectLst/>
                <a:latin typeface="Arial Black" panose="020B0A04020102020204" pitchFamily="34" charset="0"/>
                <a:ea typeface="Times New Roman" panose="02020603050405020304" pitchFamily="18" charset="0"/>
              </a:rPr>
              <a:t>as: </a:t>
            </a:r>
            <a:r>
              <a:rPr lang="en-GB" sz="1800" i="1" dirty="0" err="1">
                <a:solidFill>
                  <a:schemeClr val="bg1"/>
                </a:solidFill>
                <a:effectLst/>
                <a:latin typeface="Arial Black" panose="020B0A04020102020204" pitchFamily="34" charset="0"/>
                <a:ea typeface="Times New Roman" panose="02020603050405020304" pitchFamily="18" charset="0"/>
              </a:rPr>
              <a:t>dhakrojen</a:t>
            </a:r>
            <a:r>
              <a:rPr lang="en-GB" sz="1800" i="1" dirty="0">
                <a:solidFill>
                  <a:schemeClr val="bg1"/>
                </a:solidFill>
                <a:effectLst/>
                <a:latin typeface="Arial Black" panose="020B0A04020102020204" pitchFamily="34" charset="0"/>
                <a:ea typeface="Times New Roman" panose="02020603050405020304" pitchFamily="18" charset="0"/>
              </a:rPr>
              <a:t> </a:t>
            </a:r>
            <a:r>
              <a:rPr lang="en-GB" sz="1800" i="1" dirty="0" err="1">
                <a:solidFill>
                  <a:schemeClr val="bg1"/>
                </a:solidFill>
                <a:effectLst/>
                <a:latin typeface="Arial Black" panose="020B0A04020102020204" pitchFamily="34" charset="0"/>
                <a:ea typeface="Times New Roman" panose="02020603050405020304" pitchFamily="18" charset="0"/>
              </a:rPr>
              <a:t>jelasomen</a:t>
            </a:r>
            <a:r>
              <a:rPr lang="en-GB" sz="1800" i="1" dirty="0">
                <a:solidFill>
                  <a:schemeClr val="bg1"/>
                </a:solidFill>
                <a:effectLst/>
                <a:latin typeface="Arial Black" panose="020B0A04020102020204" pitchFamily="34" charset="0"/>
                <a:ea typeface="Times New Roman" panose="02020603050405020304" pitchFamily="18" charset="0"/>
              </a:rPr>
              <a:t>; Eureka! </a:t>
            </a:r>
            <a:r>
              <a:rPr lang="en-GB" sz="1800" i="1" dirty="0" err="1">
                <a:solidFill>
                  <a:schemeClr val="bg1"/>
                </a:solidFill>
                <a:effectLst/>
                <a:latin typeface="Arial Black" panose="020B0A04020102020204" pitchFamily="34" charset="0"/>
                <a:ea typeface="Times New Roman" panose="02020603050405020304" pitchFamily="18" charset="0"/>
              </a:rPr>
              <a:t>gnoti</a:t>
            </a:r>
            <a:r>
              <a:rPr lang="en-GB" sz="1800" i="1" dirty="0">
                <a:solidFill>
                  <a:schemeClr val="bg1"/>
                </a:solidFill>
                <a:effectLst/>
                <a:latin typeface="Arial Black" panose="020B0A04020102020204" pitchFamily="34" charset="0"/>
                <a:ea typeface="Times New Roman" panose="02020603050405020304" pitchFamily="18" charset="0"/>
              </a:rPr>
              <a:t> </a:t>
            </a:r>
            <a:r>
              <a:rPr lang="en-GB" sz="1800" i="1" dirty="0" err="1">
                <a:solidFill>
                  <a:schemeClr val="bg1"/>
                </a:solidFill>
                <a:effectLst/>
                <a:latin typeface="Arial Black" panose="020B0A04020102020204" pitchFamily="34" charset="0"/>
                <a:ea typeface="Times New Roman" panose="02020603050405020304" pitchFamily="18" charset="0"/>
              </a:rPr>
              <a:t>seauton</a:t>
            </a:r>
            <a:r>
              <a:rPr lang="en-GB" sz="1800" i="1" dirty="0">
                <a:solidFill>
                  <a:schemeClr val="bg1"/>
                </a:solidFill>
                <a:effectLst/>
                <a:latin typeface="Arial Black" panose="020B0A04020102020204" pitchFamily="34" charset="0"/>
                <a:ea typeface="Times New Roman" panose="02020603050405020304" pitchFamily="18" charset="0"/>
              </a:rPr>
              <a:t>; kai </a:t>
            </a:r>
            <a:r>
              <a:rPr lang="en-GB" sz="1800" i="1" dirty="0" err="1">
                <a:solidFill>
                  <a:schemeClr val="bg1"/>
                </a:solidFill>
                <a:effectLst/>
                <a:latin typeface="Arial Black" panose="020B0A04020102020204" pitchFamily="34" charset="0"/>
                <a:ea typeface="Times New Roman" panose="02020603050405020304" pitchFamily="18" charset="0"/>
              </a:rPr>
              <a:t>sy</a:t>
            </a:r>
            <a:r>
              <a:rPr lang="en-GB" sz="1800" i="1" dirty="0">
                <a:solidFill>
                  <a:schemeClr val="bg1"/>
                </a:solidFill>
                <a:effectLst/>
                <a:latin typeface="Arial Black" panose="020B0A04020102020204" pitchFamily="34" charset="0"/>
                <a:ea typeface="Times New Roman" panose="02020603050405020304" pitchFamily="18" charset="0"/>
              </a:rPr>
              <a:t> </a:t>
            </a:r>
            <a:r>
              <a:rPr lang="en-GB" sz="1800" i="1" dirty="0" err="1">
                <a:solidFill>
                  <a:schemeClr val="bg1"/>
                </a:solidFill>
                <a:effectLst/>
                <a:latin typeface="Arial Black" panose="020B0A04020102020204" pitchFamily="34" charset="0"/>
                <a:ea typeface="Times New Roman" panose="02020603050405020304" pitchFamily="18" charset="0"/>
              </a:rPr>
              <a:t>teknon</a:t>
            </a:r>
            <a:r>
              <a:rPr lang="en-GB" sz="1800" dirty="0">
                <a:solidFill>
                  <a:schemeClr val="bg1"/>
                </a:solidFill>
                <a:effectLst/>
                <a:latin typeface="Arial Black" panose="020B0A04020102020204" pitchFamily="34" charset="0"/>
                <a:ea typeface="Times New Roman" panose="02020603050405020304" pitchFamily="18" charset="0"/>
              </a:rPr>
              <a:t> etc…</a:t>
            </a:r>
            <a:endParaRPr lang="en-GB" sz="2000" dirty="0">
              <a:solidFill>
                <a:schemeClr val="bg1"/>
              </a:solidFill>
              <a:effectLst/>
              <a:latin typeface="Arial Black" panose="020B0A04020102020204" pitchFamily="34" charset="0"/>
              <a:ea typeface="Times New Roman" panose="02020603050405020304" pitchFamily="18" charset="0"/>
            </a:endParaRPr>
          </a:p>
        </p:txBody>
      </p:sp>
      <p:sp>
        <p:nvSpPr>
          <p:cNvPr id="22" name="TextBox 21">
            <a:extLst>
              <a:ext uri="{FF2B5EF4-FFF2-40B4-BE49-F238E27FC236}">
                <a16:creationId xmlns:a16="http://schemas.microsoft.com/office/drawing/2014/main" id="{FF35463A-63F1-071B-8D17-889646319C1F}"/>
              </a:ext>
            </a:extLst>
          </p:cNvPr>
          <p:cNvSpPr txBox="1"/>
          <p:nvPr/>
        </p:nvSpPr>
        <p:spPr>
          <a:xfrm>
            <a:off x="-1" y="5948029"/>
            <a:ext cx="12093259" cy="923330"/>
          </a:xfrm>
          <a:prstGeom prst="rect">
            <a:avLst/>
          </a:prstGeom>
          <a:noFill/>
        </p:spPr>
        <p:txBody>
          <a:bodyPr wrap="square">
            <a:spAutoFit/>
          </a:bodyPr>
          <a:lstStyle/>
          <a:p>
            <a:pPr algn="just"/>
            <a:r>
              <a:rPr lang="en-US" sz="1800" kern="0" dirty="0">
                <a:solidFill>
                  <a:srgbClr val="FFFF00"/>
                </a:solidFill>
                <a:effectLst/>
                <a:latin typeface="Arial Black" panose="020B0A04020102020204" pitchFamily="34" charset="0"/>
                <a:ea typeface="Times New Roman" panose="02020603050405020304" pitchFamily="18" charset="0"/>
              </a:rPr>
              <a:t>In many cases </a:t>
            </a:r>
            <a:r>
              <a:rPr lang="en-US" sz="1800" kern="0" dirty="0" err="1">
                <a:solidFill>
                  <a:srgbClr val="FFFF00"/>
                </a:solidFill>
                <a:effectLst/>
                <a:latin typeface="Arial Black" panose="020B0A04020102020204" pitchFamily="34" charset="0"/>
                <a:ea typeface="Times New Roman" panose="02020603050405020304" pitchFamily="18" charset="0"/>
              </a:rPr>
              <a:t>INd</a:t>
            </a:r>
            <a:r>
              <a:rPr lang="en-US" sz="1800" kern="0" dirty="0">
                <a:solidFill>
                  <a:srgbClr val="FFFF00"/>
                </a:solidFill>
                <a:effectLst/>
                <a:latin typeface="Arial Black" panose="020B0A04020102020204" pitchFamily="34" charset="0"/>
                <a:ea typeface="Times New Roman" panose="02020603050405020304" pitchFamily="18" charset="0"/>
              </a:rPr>
              <a:t> of the second and third groups are used side by side, especially in translated works, such as: </a:t>
            </a:r>
            <a:r>
              <a:rPr lang="en-US" sz="1800" i="1" kern="0" dirty="0">
                <a:solidFill>
                  <a:schemeClr val="bg1"/>
                </a:solidFill>
                <a:effectLst/>
                <a:latin typeface="Arial Black" panose="020B0A04020102020204" pitchFamily="34" charset="0"/>
                <a:ea typeface="Times New Roman" panose="02020603050405020304" pitchFamily="18" charset="0"/>
              </a:rPr>
              <a:t>test balloon (</a:t>
            </a:r>
            <a:r>
              <a:rPr lang="en-US" sz="1800" i="1" kern="0" dirty="0" err="1">
                <a:solidFill>
                  <a:schemeClr val="bg1"/>
                </a:solidFill>
                <a:effectLst/>
                <a:latin typeface="Arial Black" panose="020B0A04020102020204" pitchFamily="34" charset="0"/>
                <a:ea typeface="Times New Roman" panose="02020603050405020304" pitchFamily="18" charset="0"/>
              </a:rPr>
              <a:t>balon</a:t>
            </a:r>
            <a:r>
              <a:rPr lang="en-US" sz="1800" i="1" kern="0" dirty="0">
                <a:solidFill>
                  <a:schemeClr val="bg1"/>
                </a:solidFill>
                <a:effectLst/>
                <a:latin typeface="Arial Black" panose="020B0A04020102020204" pitchFamily="34" charset="0"/>
                <a:ea typeface="Times New Roman" panose="02020603050405020304" pitchFamily="18" charset="0"/>
              </a:rPr>
              <a:t> </a:t>
            </a:r>
            <a:r>
              <a:rPr lang="en-US" sz="1800" i="1" kern="0" dirty="0" err="1">
                <a:solidFill>
                  <a:schemeClr val="bg1"/>
                </a:solidFill>
                <a:effectLst/>
                <a:latin typeface="Arial Black" panose="020B0A04020102020204" pitchFamily="34" charset="0"/>
                <a:ea typeface="Times New Roman" panose="02020603050405020304" pitchFamily="18" charset="0"/>
              </a:rPr>
              <a:t>d'essaie</a:t>
            </a:r>
            <a:r>
              <a:rPr lang="en-US" sz="1800" i="1" kern="0" dirty="0">
                <a:solidFill>
                  <a:schemeClr val="bg1"/>
                </a:solidFill>
                <a:effectLst/>
                <a:latin typeface="Arial Black" panose="020B0A04020102020204" pitchFamily="34" charset="0"/>
                <a:ea typeface="Times New Roman" panose="02020603050405020304" pitchFamily="18" charset="0"/>
              </a:rPr>
              <a:t>)</a:t>
            </a:r>
            <a:r>
              <a:rPr lang="en-US" sz="1800" i="1" kern="0" dirty="0">
                <a:solidFill>
                  <a:srgbClr val="FFFF00"/>
                </a:solidFill>
                <a:effectLst/>
                <a:latin typeface="Arial Black" panose="020B0A04020102020204" pitchFamily="34" charset="0"/>
                <a:ea typeface="Times New Roman" panose="02020603050405020304" pitchFamily="18" charset="0"/>
              </a:rPr>
              <a:t>; </a:t>
            </a:r>
            <a:r>
              <a:rPr lang="en-US" sz="1800" i="1" kern="0" dirty="0">
                <a:solidFill>
                  <a:schemeClr val="bg1"/>
                </a:solidFill>
                <a:effectLst/>
                <a:latin typeface="Arial Black" panose="020B0A04020102020204" pitchFamily="34" charset="0"/>
                <a:ea typeface="Times New Roman" panose="02020603050405020304" pitchFamily="18" charset="0"/>
              </a:rPr>
              <a:t>in the Greek calendars (ad calendas </a:t>
            </a:r>
            <a:r>
              <a:rPr lang="en-US" sz="1800" i="1" kern="0" dirty="0" err="1">
                <a:solidFill>
                  <a:schemeClr val="bg1"/>
                </a:solidFill>
                <a:effectLst/>
                <a:latin typeface="Arial Black" panose="020B0A04020102020204" pitchFamily="34" charset="0"/>
                <a:ea typeface="Times New Roman" panose="02020603050405020304" pitchFamily="18" charset="0"/>
              </a:rPr>
              <a:t>graecas</a:t>
            </a:r>
            <a:r>
              <a:rPr lang="en-US" sz="1800" i="1" kern="0" dirty="0">
                <a:solidFill>
                  <a:schemeClr val="bg1"/>
                </a:solidFill>
                <a:effectLst/>
                <a:latin typeface="Arial Black" panose="020B0A04020102020204" pitchFamily="34" charset="0"/>
                <a:ea typeface="Times New Roman" panose="02020603050405020304" pitchFamily="18" charset="0"/>
              </a:rPr>
              <a:t>);…</a:t>
            </a:r>
            <a:endParaRPr lang="en-GB"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8594678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B6E7FED-86F9-D64C-863B-D234DC1CD4BA}"/>
              </a:ext>
            </a:extLst>
          </p:cNvPr>
          <p:cNvSpPr txBox="1"/>
          <p:nvPr/>
        </p:nvSpPr>
        <p:spPr>
          <a:xfrm>
            <a:off x="103031" y="307796"/>
            <a:ext cx="11951594" cy="1754326"/>
          </a:xfrm>
          <a:prstGeom prst="rect">
            <a:avLst/>
          </a:prstGeom>
          <a:noFill/>
        </p:spPr>
        <p:txBody>
          <a:bodyPr wrap="square">
            <a:spAutoFit/>
          </a:bodyPr>
          <a:lstStyle/>
          <a:p>
            <a:pPr algn="just"/>
            <a:r>
              <a:rPr lang="en-US" sz="1800" kern="0" dirty="0">
                <a:solidFill>
                  <a:schemeClr val="bg1"/>
                </a:solidFill>
                <a:effectLst/>
                <a:latin typeface="Arial Black" panose="020B0A04020102020204" pitchFamily="34" charset="0"/>
                <a:ea typeface="Times New Roman" panose="02020603050405020304" pitchFamily="18" charset="0"/>
              </a:rPr>
              <a:t>The most well-known authors that write or translate in the fields of literature, are engage also in creative language work in two directions: they create new units and stylistically process the tools that are part of the language.</a:t>
            </a:r>
          </a:p>
          <a:p>
            <a:pPr algn="just"/>
            <a:endParaRPr lang="en-US" kern="0" dirty="0">
              <a:solidFill>
                <a:schemeClr val="bg1"/>
              </a:solidFill>
              <a:latin typeface="Arial Black" panose="020B0A04020102020204" pitchFamily="34" charset="0"/>
            </a:endParaRPr>
          </a:p>
          <a:p>
            <a:pPr algn="just"/>
            <a:r>
              <a:rPr lang="en-US" sz="1800" kern="0" dirty="0">
                <a:solidFill>
                  <a:schemeClr val="bg1"/>
                </a:solidFill>
                <a:effectLst/>
                <a:latin typeface="Arial Black" panose="020B0A04020102020204" pitchFamily="34" charset="0"/>
                <a:ea typeface="Times New Roman" panose="02020603050405020304" pitchFamily="18" charset="0"/>
              </a:rPr>
              <a:t>Literary the inter-language idioms</a:t>
            </a:r>
            <a:r>
              <a:rPr lang="en-US" sz="1800" b="1" kern="0" dirty="0">
                <a:solidFill>
                  <a:schemeClr val="bg1"/>
                </a:solidFill>
                <a:effectLst/>
                <a:latin typeface="Arial Black" panose="020B0A04020102020204" pitchFamily="34" charset="0"/>
                <a:ea typeface="Times New Roman" panose="02020603050405020304" pitchFamily="18" charset="0"/>
              </a:rPr>
              <a:t> </a:t>
            </a:r>
            <a:r>
              <a:rPr lang="en-US" sz="1800" kern="0" dirty="0">
                <a:solidFill>
                  <a:schemeClr val="bg1"/>
                </a:solidFill>
                <a:effectLst/>
                <a:latin typeface="Arial Black" panose="020B0A04020102020204" pitchFamily="34" charset="0"/>
                <a:ea typeface="Times New Roman" panose="02020603050405020304" pitchFamily="18" charset="0"/>
              </a:rPr>
              <a:t>are also processed in terms of construction and understanding, in order to fit the type of writing or problem being addressed. </a:t>
            </a:r>
            <a:endParaRPr lang="en-GB" dirty="0">
              <a:solidFill>
                <a:schemeClr val="bg1"/>
              </a:solidFill>
              <a:latin typeface="Arial Black" panose="020B0A04020102020204" pitchFamily="34" charset="0"/>
            </a:endParaRPr>
          </a:p>
        </p:txBody>
      </p:sp>
      <p:sp>
        <p:nvSpPr>
          <p:cNvPr id="5" name="TextBox 4">
            <a:extLst>
              <a:ext uri="{FF2B5EF4-FFF2-40B4-BE49-F238E27FC236}">
                <a16:creationId xmlns:a16="http://schemas.microsoft.com/office/drawing/2014/main" id="{F00A649E-241C-3842-688F-2F5055A1E720}"/>
              </a:ext>
            </a:extLst>
          </p:cNvPr>
          <p:cNvSpPr txBox="1"/>
          <p:nvPr/>
        </p:nvSpPr>
        <p:spPr>
          <a:xfrm>
            <a:off x="103031" y="2216513"/>
            <a:ext cx="11951593" cy="646331"/>
          </a:xfrm>
          <a:prstGeom prst="rect">
            <a:avLst/>
          </a:prstGeom>
          <a:noFill/>
        </p:spPr>
        <p:txBody>
          <a:bodyPr wrap="square">
            <a:spAutoFit/>
          </a:bodyPr>
          <a:lstStyle/>
          <a:p>
            <a:pPr algn="ctr"/>
            <a:r>
              <a:rPr lang="en-US" sz="1800" b="1" dirty="0">
                <a:solidFill>
                  <a:srgbClr val="FFFF00"/>
                </a:solidFill>
                <a:effectLst/>
                <a:latin typeface="Arial Black" panose="020B0A04020102020204" pitchFamily="34" charset="0"/>
                <a:ea typeface="Times New Roman" panose="02020603050405020304" pitchFamily="18" charset="0"/>
              </a:rPr>
              <a:t>What are the innovations observed in the use of </a:t>
            </a:r>
            <a:r>
              <a:rPr lang="en-US" sz="1800" b="1" dirty="0" err="1">
                <a:solidFill>
                  <a:srgbClr val="FFFF00"/>
                </a:solidFill>
                <a:effectLst/>
                <a:latin typeface="Arial Black" panose="020B0A04020102020204" pitchFamily="34" charset="0"/>
                <a:ea typeface="Times New Roman" panose="02020603050405020304" pitchFamily="18" charset="0"/>
              </a:rPr>
              <a:t>INd</a:t>
            </a:r>
            <a:r>
              <a:rPr lang="en-US" sz="1800" b="1" dirty="0">
                <a:solidFill>
                  <a:srgbClr val="FFFF00"/>
                </a:solidFill>
                <a:effectLst/>
                <a:latin typeface="Arial Black" panose="020B0A04020102020204" pitchFamily="34" charset="0"/>
                <a:ea typeface="Times New Roman" panose="02020603050405020304" pitchFamily="18" charset="0"/>
              </a:rPr>
              <a:t> in the written Albanian discourse?</a:t>
            </a:r>
            <a:endParaRPr lang="en-GB" sz="2000" b="1" dirty="0">
              <a:solidFill>
                <a:srgbClr val="FFFF00"/>
              </a:solidFill>
              <a:effectLst/>
              <a:latin typeface="Arial Black" panose="020B0A04020102020204" pitchFamily="34" charset="0"/>
              <a:ea typeface="Times New Roman" panose="02020603050405020304" pitchFamily="18" charset="0"/>
            </a:endParaRPr>
          </a:p>
          <a:p>
            <a:pPr algn="ctr"/>
            <a:r>
              <a:rPr lang="en-US" sz="1800" b="1" dirty="0">
                <a:solidFill>
                  <a:srgbClr val="FFFF00"/>
                </a:solidFill>
                <a:effectLst/>
                <a:latin typeface="Arial Black" panose="020B0A04020102020204" pitchFamily="34" charset="0"/>
                <a:ea typeface="Times New Roman" panose="02020603050405020304" pitchFamily="18" charset="0"/>
              </a:rPr>
              <a:t> </a:t>
            </a:r>
            <a:endParaRPr lang="en-GB" sz="2000" b="1" dirty="0">
              <a:solidFill>
                <a:srgbClr val="FFFF00"/>
              </a:solidFill>
              <a:effectLst/>
              <a:latin typeface="Arial Black" panose="020B0A04020102020204" pitchFamily="34" charset="0"/>
              <a:ea typeface="Times New Roman" panose="02020603050405020304" pitchFamily="18" charset="0"/>
            </a:endParaRPr>
          </a:p>
        </p:txBody>
      </p:sp>
      <p:sp>
        <p:nvSpPr>
          <p:cNvPr id="7" name="TextBox 6">
            <a:extLst>
              <a:ext uri="{FF2B5EF4-FFF2-40B4-BE49-F238E27FC236}">
                <a16:creationId xmlns:a16="http://schemas.microsoft.com/office/drawing/2014/main" id="{4B276281-2742-DAA2-5412-33C8F424FE17}"/>
              </a:ext>
            </a:extLst>
          </p:cNvPr>
          <p:cNvSpPr txBox="1"/>
          <p:nvPr/>
        </p:nvSpPr>
        <p:spPr>
          <a:xfrm>
            <a:off x="321972" y="2791833"/>
            <a:ext cx="8793050" cy="369332"/>
          </a:xfrm>
          <a:prstGeom prst="rect">
            <a:avLst/>
          </a:prstGeom>
          <a:noFill/>
        </p:spPr>
        <p:txBody>
          <a:bodyPr wrap="square">
            <a:spAutoFit/>
          </a:bodyPr>
          <a:lstStyle/>
          <a:p>
            <a:r>
              <a:rPr lang="en-US" sz="1800" b="1" kern="0" dirty="0">
                <a:solidFill>
                  <a:schemeClr val="bg1"/>
                </a:solidFill>
                <a:effectLst/>
                <a:latin typeface="Arial Black" panose="020B0A04020102020204" pitchFamily="34" charset="0"/>
                <a:ea typeface="Times New Roman" panose="02020603050405020304" pitchFamily="18" charset="0"/>
              </a:rPr>
              <a:t>“Deformation” of the Inter language Idioms structure </a:t>
            </a:r>
            <a:endParaRPr lang="en-GB" b="1" dirty="0">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id="{A36A10C0-9F3B-310A-67A9-F778AB28CB64}"/>
              </a:ext>
            </a:extLst>
          </p:cNvPr>
          <p:cNvSpPr txBox="1"/>
          <p:nvPr/>
        </p:nvSpPr>
        <p:spPr>
          <a:xfrm>
            <a:off x="-83713" y="3167692"/>
            <a:ext cx="12138337" cy="1666225"/>
          </a:xfrm>
          <a:prstGeom prst="rect">
            <a:avLst/>
          </a:prstGeom>
          <a:noFill/>
        </p:spPr>
        <p:txBody>
          <a:bodyPr wrap="square">
            <a:spAutoFit/>
          </a:bodyPr>
          <a:lstStyle/>
          <a:p>
            <a:pPr marL="228600" algn="just">
              <a:lnSpc>
                <a:spcPct val="115000"/>
              </a:lnSpc>
              <a:spcAft>
                <a:spcPts val="1000"/>
              </a:spcAft>
            </a:pPr>
            <a:r>
              <a:rPr lang="sq-AL"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In this way, the stuttered form, as the full form, preserves the lexical meaning and emotive notion. For example </a:t>
            </a:r>
            <a:r>
              <a:rPr lang="sq-AL" sz="18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fjalët i merr era, e shkruara mbetet</a:t>
            </a:r>
            <a:r>
              <a:rPr lang="sq-AL"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from </a:t>
            </a:r>
            <a:r>
              <a:rPr lang="it-IT"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Latin</a:t>
            </a:r>
            <a:r>
              <a:rPr lang="sq-AL"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t>
            </a:r>
            <a:r>
              <a:rPr lang="sq-AL"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verba volant, scripta manent</a:t>
            </a:r>
            <a:r>
              <a:rPr lang="sq-AL" sz="18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 </a:t>
            </a:r>
            <a:r>
              <a:rPr lang="sq-AL"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appears in this form </a:t>
            </a:r>
            <a:r>
              <a:rPr lang="sq-AL"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fjalët i merr era </a:t>
            </a:r>
            <a:r>
              <a:rPr lang="sq-AL"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(verba volant), by meaning “words are worthless if they are not accompanied by actions; words are quickly forgotten”. But the second part is also used </a:t>
            </a:r>
            <a:r>
              <a:rPr lang="sq-AL" sz="1800" b="1" i="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e </a:t>
            </a:r>
            <a:r>
              <a:rPr lang="sq-AL"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shkruara mbetet </a:t>
            </a:r>
            <a:r>
              <a:rPr lang="sq-AL" sz="18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(scripta manent).</a:t>
            </a:r>
            <a:endParaRPr lang="sq-AL" sz="16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7B74DF4A-8B60-BE4F-7EC7-7F481953F3B2}"/>
              </a:ext>
            </a:extLst>
          </p:cNvPr>
          <p:cNvSpPr txBox="1"/>
          <p:nvPr/>
        </p:nvSpPr>
        <p:spPr>
          <a:xfrm>
            <a:off x="99811" y="4948725"/>
            <a:ext cx="12092189" cy="1794466"/>
          </a:xfrm>
          <a:prstGeom prst="rect">
            <a:avLst/>
          </a:prstGeom>
          <a:noFill/>
        </p:spPr>
        <p:txBody>
          <a:bodyPr wrap="square">
            <a:spAutoFit/>
          </a:bodyPr>
          <a:lstStyle/>
          <a:p>
            <a:pPr algn="just">
              <a:lnSpc>
                <a:spcPct val="115000"/>
              </a:lnSpc>
              <a:spcAft>
                <a:spcPts val="1000"/>
              </a:spcAft>
            </a:pPr>
            <a:r>
              <a:rPr lang="en-US" sz="1800" b="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Many intercultural idioms are not used with a single lexical composition, but they vary by having elements such as words that are similar in meaning. </a:t>
            </a:r>
          </a:p>
          <a:p>
            <a:pPr algn="just">
              <a:lnSpc>
                <a:spcPct val="115000"/>
              </a:lnSpc>
              <a:spcAft>
                <a:spcPts val="1000"/>
              </a:spcAft>
            </a:pPr>
            <a:r>
              <a:rPr lang="en-US" b="1" dirty="0">
                <a:solidFill>
                  <a:srgbClr val="FFFF00"/>
                </a:solidFill>
                <a:latin typeface="Arial Black" panose="020B0A04020102020204" pitchFamily="34" charset="0"/>
              </a:rPr>
              <a:t>This shows the phenomenon of </a:t>
            </a:r>
            <a:r>
              <a:rPr lang="en-US" sz="1800" b="1" i="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lexical variation</a:t>
            </a:r>
            <a:r>
              <a:rPr lang="en-US" sz="1800" b="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rPr>
              <a:t> (lexical variability). This is related to the synonymous possibilities that Albanian language has to calculate the consistent expressions from other languages.</a:t>
            </a:r>
            <a:endParaRPr lang="en-GB" sz="1800" b="1" dirty="0">
              <a:solidFill>
                <a:srgbClr val="FFFF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93200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l="100000" b="100000"/>
            </a:path>
            <a:tileRect t="-100000" r="-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2F3AED2-FBD0-35C1-F2CC-BBBADF8762FA}"/>
              </a:ext>
            </a:extLst>
          </p:cNvPr>
          <p:cNvSpPr txBox="1"/>
          <p:nvPr/>
        </p:nvSpPr>
        <p:spPr>
          <a:xfrm>
            <a:off x="139521" y="220812"/>
            <a:ext cx="11912957" cy="1200329"/>
          </a:xfrm>
          <a:prstGeom prst="rect">
            <a:avLst/>
          </a:prstGeom>
          <a:noFill/>
        </p:spPr>
        <p:txBody>
          <a:bodyPr wrap="square">
            <a:spAutoFit/>
          </a:bodyPr>
          <a:lstStyle/>
          <a:p>
            <a:pPr algn="just"/>
            <a:r>
              <a:rPr lang="sq-AL" sz="1800" b="1" kern="0" dirty="0">
                <a:solidFill>
                  <a:schemeClr val="bg1"/>
                </a:solidFill>
                <a:effectLst/>
                <a:latin typeface="Arial Black" panose="020B0A04020102020204" pitchFamily="34" charset="0"/>
                <a:ea typeface="Times New Roman" panose="02020603050405020304" pitchFamily="18" charset="0"/>
              </a:rPr>
              <a:t>Lexical variability is a novelty and, at the same time, an important feature of the use of INd-s in the Albanian language, for example: </a:t>
            </a:r>
            <a:r>
              <a:rPr lang="sq-AL" sz="1800" b="1" i="1" kern="0" dirty="0">
                <a:solidFill>
                  <a:srgbClr val="FFFF00"/>
                </a:solidFill>
                <a:effectLst/>
                <a:latin typeface="Arial Black" panose="020B0A04020102020204" pitchFamily="34" charset="0"/>
                <a:ea typeface="Times New Roman" panose="02020603050405020304" pitchFamily="18" charset="0"/>
              </a:rPr>
              <a:t>ahuret (stallat) e Avgjisë) </a:t>
            </a:r>
            <a:r>
              <a:rPr lang="sq-AL" sz="1800" b="1" i="1" kern="0" dirty="0">
                <a:solidFill>
                  <a:schemeClr val="bg1"/>
                </a:solidFill>
                <a:effectLst/>
                <a:latin typeface="Arial Black" panose="020B0A04020102020204" pitchFamily="34" charset="0"/>
                <a:ea typeface="Times New Roman" panose="02020603050405020304" pitchFamily="18" charset="0"/>
              </a:rPr>
              <a:t>(stables of Avgji); </a:t>
            </a:r>
            <a:r>
              <a:rPr lang="sq-AL" sz="1800" b="1" i="1" kern="0" dirty="0">
                <a:solidFill>
                  <a:srgbClr val="FFFF00"/>
                </a:solidFill>
                <a:effectLst/>
                <a:latin typeface="Arial Black" panose="020B0A04020102020204" pitchFamily="34" charset="0"/>
                <a:ea typeface="Times New Roman" panose="02020603050405020304" pitchFamily="18" charset="0"/>
              </a:rPr>
              <a:t>çaj (thyej)akullin </a:t>
            </a:r>
            <a:r>
              <a:rPr lang="sq-AL" sz="1800" b="1" i="1" kern="0" dirty="0">
                <a:solidFill>
                  <a:schemeClr val="bg1"/>
                </a:solidFill>
                <a:effectLst/>
                <a:latin typeface="Arial Black" panose="020B0A04020102020204" pitchFamily="34" charset="0"/>
                <a:ea typeface="Times New Roman" panose="02020603050405020304" pitchFamily="18" charset="0"/>
              </a:rPr>
              <a:t>(break the ice); </a:t>
            </a:r>
            <a:r>
              <a:rPr lang="sq-AL" sz="1800" b="1" i="1" kern="0" dirty="0">
                <a:solidFill>
                  <a:srgbClr val="FFFF00"/>
                </a:solidFill>
                <a:effectLst/>
                <a:latin typeface="Arial Black" panose="020B0A04020102020204" pitchFamily="34" charset="0"/>
                <a:ea typeface="Times New Roman" panose="02020603050405020304" pitchFamily="18" charset="0"/>
              </a:rPr>
              <a:t>biri(djali) plangprishës </a:t>
            </a:r>
            <a:r>
              <a:rPr lang="sq-AL" sz="1800" b="1" i="1" kern="0" dirty="0">
                <a:solidFill>
                  <a:schemeClr val="bg1"/>
                </a:solidFill>
                <a:effectLst/>
                <a:latin typeface="Arial Black" panose="020B0A04020102020204" pitchFamily="34" charset="0"/>
                <a:ea typeface="Times New Roman" panose="02020603050405020304" pitchFamily="18" charset="0"/>
              </a:rPr>
              <a:t>(prodigal son); </a:t>
            </a:r>
            <a:r>
              <a:rPr lang="sq-AL" sz="1800" b="1" i="1" kern="0" dirty="0">
                <a:solidFill>
                  <a:srgbClr val="FFFF00"/>
                </a:solidFill>
                <a:effectLst/>
                <a:latin typeface="Arial Black" panose="020B0A04020102020204" pitchFamily="34" charset="0"/>
                <a:ea typeface="Times New Roman" panose="02020603050405020304" pitchFamily="18" charset="0"/>
              </a:rPr>
              <a:t>filli (peri) i Arianës,</a:t>
            </a:r>
            <a:r>
              <a:rPr lang="it-IT" sz="1800" b="1" i="1" kern="0" dirty="0">
                <a:solidFill>
                  <a:srgbClr val="FFFF00"/>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shpërthen</a:t>
            </a:r>
            <a:r>
              <a:rPr lang="en-US" sz="1800" i="1" kern="0" dirty="0">
                <a:solidFill>
                  <a:srgbClr val="FFFF00"/>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thyen</a:t>
            </a:r>
            <a:r>
              <a:rPr lang="en-US" sz="1800" i="1" kern="0" dirty="0">
                <a:solidFill>
                  <a:srgbClr val="FFFF00"/>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një</a:t>
            </a:r>
            <a:r>
              <a:rPr lang="en-US" sz="1800" i="1" kern="0" dirty="0">
                <a:solidFill>
                  <a:srgbClr val="FFFF00"/>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derë</a:t>
            </a:r>
            <a:r>
              <a:rPr lang="en-US" sz="1800" i="1" kern="0" dirty="0">
                <a:solidFill>
                  <a:srgbClr val="FFFF00"/>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të</a:t>
            </a:r>
            <a:r>
              <a:rPr lang="en-US" sz="1800" i="1" kern="0" dirty="0">
                <a:solidFill>
                  <a:srgbClr val="FFFF00"/>
                </a:solidFill>
                <a:effectLst/>
                <a:latin typeface="Arial Black" panose="020B0A04020102020204" pitchFamily="34" charset="0"/>
                <a:ea typeface="Times New Roman" panose="02020603050405020304" pitchFamily="18" charset="0"/>
              </a:rPr>
              <a:t> </a:t>
            </a:r>
            <a:r>
              <a:rPr lang="en-US" sz="1800" i="1" kern="0" dirty="0" err="1">
                <a:solidFill>
                  <a:srgbClr val="FFFF00"/>
                </a:solidFill>
                <a:effectLst/>
                <a:latin typeface="Arial Black" panose="020B0A04020102020204" pitchFamily="34" charset="0"/>
                <a:ea typeface="Times New Roman" panose="02020603050405020304" pitchFamily="18" charset="0"/>
              </a:rPr>
              <a:t>hapur</a:t>
            </a:r>
            <a:r>
              <a:rPr lang="en-US" sz="1800" i="1" kern="0" dirty="0">
                <a:solidFill>
                  <a:srgbClr val="FFFF00"/>
                </a:solidFill>
                <a:effectLst/>
                <a:latin typeface="Arial Black" panose="020B0A04020102020204" pitchFamily="34" charset="0"/>
                <a:ea typeface="Times New Roman" panose="02020603050405020304" pitchFamily="18" charset="0"/>
              </a:rPr>
              <a:t> </a:t>
            </a:r>
            <a:r>
              <a:rPr lang="en-US" sz="1800" i="1" kern="0" dirty="0">
                <a:solidFill>
                  <a:schemeClr val="bg1"/>
                </a:solidFill>
                <a:effectLst/>
                <a:latin typeface="Arial Black" panose="020B0A04020102020204" pitchFamily="34" charset="0"/>
                <a:ea typeface="Times New Roman" panose="02020603050405020304" pitchFamily="18" charset="0"/>
              </a:rPr>
              <a:t>(the Ariana’s thread destroys an open door); </a:t>
            </a:r>
            <a:r>
              <a:rPr lang="sq-AL" sz="1800" b="1" i="1" kern="0" dirty="0">
                <a:solidFill>
                  <a:schemeClr val="bg1"/>
                </a:solidFill>
                <a:effectLst/>
                <a:latin typeface="Arial Black" panose="020B0A04020102020204" pitchFamily="34" charset="0"/>
                <a:ea typeface="Times New Roman" panose="02020603050405020304" pitchFamily="18" charset="0"/>
              </a:rPr>
              <a:t> </a:t>
            </a:r>
            <a:r>
              <a:rPr lang="it-IT" sz="1800" b="1" i="1" kern="0" dirty="0">
                <a:solidFill>
                  <a:schemeClr val="bg1"/>
                </a:solidFill>
                <a:effectLst/>
                <a:latin typeface="Arial Black" panose="020B0A04020102020204" pitchFamily="34" charset="0"/>
                <a:ea typeface="Times New Roman" panose="02020603050405020304" pitchFamily="18" charset="0"/>
              </a:rPr>
              <a:t>...</a:t>
            </a:r>
            <a:endParaRPr lang="sq-AL" b="1" dirty="0">
              <a:solidFill>
                <a:schemeClr val="bg1"/>
              </a:solidFill>
              <a:latin typeface="Arial Black" panose="020B0A04020102020204" pitchFamily="34" charset="0"/>
            </a:endParaRPr>
          </a:p>
        </p:txBody>
      </p:sp>
      <p:sp>
        <p:nvSpPr>
          <p:cNvPr id="5" name="TextBox 4">
            <a:extLst>
              <a:ext uri="{FF2B5EF4-FFF2-40B4-BE49-F238E27FC236}">
                <a16:creationId xmlns:a16="http://schemas.microsoft.com/office/drawing/2014/main" id="{032E16A5-339A-FB13-BC3A-1F9CE2E958A4}"/>
              </a:ext>
            </a:extLst>
          </p:cNvPr>
          <p:cNvSpPr txBox="1"/>
          <p:nvPr/>
        </p:nvSpPr>
        <p:spPr>
          <a:xfrm>
            <a:off x="139520" y="1641953"/>
            <a:ext cx="11912957" cy="923330"/>
          </a:xfrm>
          <a:prstGeom prst="rect">
            <a:avLst/>
          </a:prstGeom>
          <a:noFill/>
        </p:spPr>
        <p:txBody>
          <a:bodyPr wrap="square">
            <a:spAutoFit/>
          </a:bodyPr>
          <a:lstStyle/>
          <a:p>
            <a:pPr algn="just"/>
            <a:r>
              <a:rPr lang="en-US" sz="1800" kern="0" dirty="0">
                <a:solidFill>
                  <a:schemeClr val="bg1"/>
                </a:solidFill>
                <a:effectLst/>
                <a:latin typeface="Arial Black" panose="020B0A04020102020204" pitchFamily="34" charset="0"/>
                <a:ea typeface="Times New Roman" panose="02020603050405020304" pitchFamily="18" charset="0"/>
              </a:rPr>
              <a:t>The intercultural idioms </a:t>
            </a:r>
            <a:r>
              <a:rPr lang="en-GB" sz="1800" kern="0" dirty="0">
                <a:solidFill>
                  <a:schemeClr val="bg1"/>
                </a:solidFill>
                <a:effectLst/>
                <a:latin typeface="Arial Black" panose="020B0A04020102020204" pitchFamily="34" charset="0"/>
                <a:ea typeface="Times New Roman" panose="02020603050405020304" pitchFamily="18" charset="0"/>
              </a:rPr>
              <a:t>appear in </a:t>
            </a:r>
            <a:r>
              <a:rPr lang="en-GB" sz="1800" b="1" kern="0" dirty="0">
                <a:solidFill>
                  <a:schemeClr val="bg1"/>
                </a:solidFill>
                <a:effectLst/>
                <a:latin typeface="Arial Black" panose="020B0A04020102020204" pitchFamily="34" charset="0"/>
                <a:ea typeface="Times New Roman" panose="02020603050405020304" pitchFamily="18" charset="0"/>
              </a:rPr>
              <a:t>multiple </a:t>
            </a:r>
            <a:r>
              <a:rPr lang="en-GB" sz="1800" b="1" kern="0" dirty="0" err="1">
                <a:solidFill>
                  <a:schemeClr val="bg1"/>
                </a:solidFill>
                <a:effectLst/>
                <a:latin typeface="Arial Black" panose="020B0A04020102020204" pitchFamily="34" charset="0"/>
                <a:ea typeface="Times New Roman" panose="02020603050405020304" pitchFamily="18" charset="0"/>
              </a:rPr>
              <a:t>lexico</a:t>
            </a:r>
            <a:r>
              <a:rPr lang="en-GB" sz="1800" b="1" kern="0" dirty="0">
                <a:solidFill>
                  <a:schemeClr val="bg1"/>
                </a:solidFill>
                <a:effectLst/>
                <a:latin typeface="Arial Black" panose="020B0A04020102020204" pitchFamily="34" charset="0"/>
                <a:ea typeface="Times New Roman" panose="02020603050405020304" pitchFamily="18" charset="0"/>
              </a:rPr>
              <a:t>-syntactic connections</a:t>
            </a:r>
            <a:r>
              <a:rPr lang="en-GB" sz="1800" kern="0" dirty="0">
                <a:solidFill>
                  <a:schemeClr val="bg1"/>
                </a:solidFill>
                <a:effectLst/>
                <a:latin typeface="Arial Black" panose="020B0A04020102020204" pitchFamily="34" charset="0"/>
                <a:ea typeface="Times New Roman" panose="02020603050405020304" pitchFamily="18" charset="0"/>
              </a:rPr>
              <a:t>, in narrow micro-contexts or in different sentences. Even in this aspect, we have </a:t>
            </a:r>
            <a:r>
              <a:rPr lang="en-US" b="1" dirty="0">
                <a:solidFill>
                  <a:schemeClr val="bg1"/>
                </a:solidFill>
                <a:latin typeface="Arial Black" panose="020B0A04020102020204" pitchFamily="34" charset="0"/>
              </a:rPr>
              <a:t>novelties</a:t>
            </a:r>
            <a:r>
              <a:rPr lang="en-GB" sz="1800" kern="0" dirty="0">
                <a:solidFill>
                  <a:schemeClr val="bg1"/>
                </a:solidFill>
                <a:effectLst/>
                <a:latin typeface="Arial Black" panose="020B0A04020102020204" pitchFamily="34" charset="0"/>
                <a:ea typeface="Times New Roman" panose="02020603050405020304" pitchFamily="18" charset="0"/>
              </a:rPr>
              <a:t> with special values related to the use of </a:t>
            </a:r>
            <a:r>
              <a:rPr lang="en-US" sz="1800" b="1" kern="0" dirty="0" err="1">
                <a:solidFill>
                  <a:schemeClr val="bg1"/>
                </a:solidFill>
                <a:effectLst/>
                <a:latin typeface="Arial Black" panose="020B0A04020102020204" pitchFamily="34" charset="0"/>
                <a:ea typeface="Times New Roman" panose="02020603050405020304" pitchFamily="18" charset="0"/>
              </a:rPr>
              <a:t>INd</a:t>
            </a:r>
            <a:r>
              <a:rPr lang="en-US" sz="1800" b="1" kern="0" dirty="0">
                <a:solidFill>
                  <a:schemeClr val="bg1"/>
                </a:solidFill>
                <a:effectLst/>
                <a:latin typeface="Arial Black" panose="020B0A04020102020204" pitchFamily="34" charset="0"/>
                <a:ea typeface="Times New Roman" panose="02020603050405020304" pitchFamily="18" charset="0"/>
              </a:rPr>
              <a:t> </a:t>
            </a:r>
            <a:r>
              <a:rPr lang="en-GB" sz="1800" kern="0" dirty="0">
                <a:solidFill>
                  <a:schemeClr val="bg1"/>
                </a:solidFill>
                <a:effectLst/>
                <a:latin typeface="Arial Black" panose="020B0A04020102020204" pitchFamily="34" charset="0"/>
                <a:ea typeface="Times New Roman" panose="02020603050405020304" pitchFamily="18" charset="0"/>
              </a:rPr>
              <a:t>in discourse.</a:t>
            </a:r>
            <a:endParaRPr lang="en-GB" dirty="0">
              <a:solidFill>
                <a:schemeClr val="bg1"/>
              </a:solidFill>
              <a:latin typeface="Arial Black" panose="020B0A04020102020204" pitchFamily="34" charset="0"/>
            </a:endParaRPr>
          </a:p>
        </p:txBody>
      </p:sp>
      <p:sp>
        <p:nvSpPr>
          <p:cNvPr id="7" name="TextBox 6">
            <a:extLst>
              <a:ext uri="{FF2B5EF4-FFF2-40B4-BE49-F238E27FC236}">
                <a16:creationId xmlns:a16="http://schemas.microsoft.com/office/drawing/2014/main" id="{D79A16C5-7AC3-1008-0640-99F32C511980}"/>
              </a:ext>
            </a:extLst>
          </p:cNvPr>
          <p:cNvSpPr txBox="1"/>
          <p:nvPr/>
        </p:nvSpPr>
        <p:spPr>
          <a:xfrm>
            <a:off x="139520" y="2870692"/>
            <a:ext cx="11773438" cy="923330"/>
          </a:xfrm>
          <a:prstGeom prst="rect">
            <a:avLst/>
          </a:prstGeom>
          <a:noFill/>
        </p:spPr>
        <p:txBody>
          <a:bodyPr wrap="square">
            <a:spAutoFit/>
          </a:bodyPr>
          <a:lstStyle/>
          <a:p>
            <a:pPr algn="just"/>
            <a:r>
              <a:rPr lang="en-GB" sz="1800" b="1" kern="0" dirty="0">
                <a:solidFill>
                  <a:schemeClr val="bg1"/>
                </a:solidFill>
                <a:effectLst/>
                <a:latin typeface="Arial Black" panose="020B0A04020102020204" pitchFamily="34" charset="0"/>
                <a:ea typeface="Times New Roman" panose="02020603050405020304" pitchFamily="18" charset="0"/>
              </a:rPr>
              <a:t>The study of these lexical-syntactic connections or the semantic-syntactic field of </a:t>
            </a:r>
            <a:r>
              <a:rPr lang="en-GB" sz="1800" b="1" kern="0" dirty="0" err="1">
                <a:solidFill>
                  <a:schemeClr val="bg1"/>
                </a:solidFill>
                <a:effectLst/>
                <a:latin typeface="Arial Black" panose="020B0A04020102020204" pitchFamily="34" charset="0"/>
                <a:ea typeface="Times New Roman" panose="02020603050405020304" pitchFamily="18" charset="0"/>
              </a:rPr>
              <a:t>INd</a:t>
            </a:r>
            <a:r>
              <a:rPr lang="en-GB" sz="1800" b="1" kern="0" dirty="0">
                <a:solidFill>
                  <a:schemeClr val="bg1"/>
                </a:solidFill>
                <a:effectLst/>
                <a:latin typeface="Arial Black" panose="020B0A04020102020204" pitchFamily="34" charset="0"/>
                <a:ea typeface="Times New Roman" panose="02020603050405020304" pitchFamily="18" charset="0"/>
              </a:rPr>
              <a:t> is not just a matter of form, because their meaning and stylistic-emotional values are better revealed in relation to other words in speech. </a:t>
            </a:r>
            <a:endParaRPr lang="en-GB" b="1" dirty="0">
              <a:solidFill>
                <a:schemeClr val="bg1"/>
              </a:solidFill>
              <a:latin typeface="Arial Black" panose="020B0A04020102020204" pitchFamily="34" charset="0"/>
            </a:endParaRPr>
          </a:p>
        </p:txBody>
      </p:sp>
      <p:graphicFrame>
        <p:nvGraphicFramePr>
          <p:cNvPr id="8" name="Diagram 7">
            <a:extLst>
              <a:ext uri="{FF2B5EF4-FFF2-40B4-BE49-F238E27FC236}">
                <a16:creationId xmlns:a16="http://schemas.microsoft.com/office/drawing/2014/main" id="{A710B912-E3C4-A62F-BE1A-C6CEEB5FEA18}"/>
              </a:ext>
            </a:extLst>
          </p:cNvPr>
          <p:cNvGraphicFramePr/>
          <p:nvPr>
            <p:extLst>
              <p:ext uri="{D42A27DB-BD31-4B8C-83A1-F6EECF244321}">
                <p14:modId xmlns:p14="http://schemas.microsoft.com/office/powerpoint/2010/main" val="358538509"/>
              </p:ext>
            </p:extLst>
          </p:nvPr>
        </p:nvGraphicFramePr>
        <p:xfrm>
          <a:off x="0" y="3794022"/>
          <a:ext cx="11773438" cy="2767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6EECE6B5-4EF6-8DD4-746C-AC87D371E413}"/>
              </a:ext>
            </a:extLst>
          </p:cNvPr>
          <p:cNvSpPr txBox="1"/>
          <p:nvPr/>
        </p:nvSpPr>
        <p:spPr>
          <a:xfrm>
            <a:off x="2944969" y="6032601"/>
            <a:ext cx="6162540" cy="677108"/>
          </a:xfrm>
          <a:prstGeom prst="rect">
            <a:avLst/>
          </a:prstGeom>
          <a:noFill/>
        </p:spPr>
        <p:txBody>
          <a:bodyPr wrap="square">
            <a:spAutoFit/>
          </a:bodyPr>
          <a:lstStyle/>
          <a:p>
            <a:pPr algn="ctr"/>
            <a:r>
              <a:rPr lang="it-IT" sz="1800" b="1" dirty="0">
                <a:solidFill>
                  <a:srgbClr val="FFFF00"/>
                </a:solidFill>
                <a:effectLst/>
                <a:latin typeface="Times New Roman" panose="02020603050405020304" pitchFamily="18" charset="0"/>
                <a:ea typeface="Times New Roman" panose="02020603050405020304" pitchFamily="18" charset="0"/>
              </a:rPr>
              <a:t>KALI I TROJËS (SI KALIN E TROJËS; KALË TROJE)</a:t>
            </a:r>
            <a:endParaRPr lang="en-GB" sz="3600" dirty="0">
              <a:solidFill>
                <a:srgbClr val="FFFF00"/>
              </a:solidFill>
              <a:effectLst/>
              <a:latin typeface="Times New Roman" panose="02020603050405020304" pitchFamily="18" charset="0"/>
              <a:ea typeface="Times New Roman" panose="02020603050405020304" pitchFamily="18" charset="0"/>
            </a:endParaRPr>
          </a:p>
          <a:p>
            <a:pPr algn="ctr"/>
            <a:r>
              <a:rPr lang="it-IT" sz="2000" dirty="0">
                <a:solidFill>
                  <a:srgbClr val="FFFF00"/>
                </a:solidFill>
                <a:effectLst/>
                <a:latin typeface="Times New Roman" panose="02020603050405020304" pitchFamily="18" charset="0"/>
                <a:ea typeface="Times New Roman" panose="02020603050405020304" pitchFamily="18" charset="0"/>
              </a:rPr>
              <a:t> </a:t>
            </a:r>
            <a:endParaRPr lang="en-GB" sz="2000"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42684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gradFill flip="none" rotWithShape="1">
            <a:gsLst>
              <a:gs pos="0">
                <a:schemeClr val="bg2">
                  <a:lumMod val="25000"/>
                </a:schemeClr>
              </a:gs>
              <a:gs pos="92000">
                <a:schemeClr val="tx1">
                  <a:alpha val="41000"/>
                </a:schemeClr>
              </a:gs>
            </a:gsLst>
            <a:path path="circle">
              <a:fillToRect t="100000" r="100000"/>
            </a:path>
            <a:tileRect l="-100000" b="-10000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6399E2E-C31A-E31A-35D8-6CA5911BEF49}"/>
              </a:ext>
            </a:extLst>
          </p:cNvPr>
          <p:cNvSpPr txBox="1"/>
          <p:nvPr/>
        </p:nvSpPr>
        <p:spPr>
          <a:xfrm>
            <a:off x="106251" y="253112"/>
            <a:ext cx="11832464" cy="646331"/>
          </a:xfrm>
          <a:prstGeom prst="rect">
            <a:avLst/>
          </a:prstGeom>
          <a:noFill/>
        </p:spPr>
        <p:txBody>
          <a:bodyPr wrap="square">
            <a:spAutoFit/>
          </a:bodyPr>
          <a:lstStyle/>
          <a:p>
            <a:pPr algn="just"/>
            <a:r>
              <a:rPr lang="en-US" sz="1800" b="1" kern="0" dirty="0">
                <a:solidFill>
                  <a:schemeClr val="bg1"/>
                </a:solidFill>
                <a:effectLst/>
                <a:latin typeface="Arial Black" panose="020B0A04020102020204" pitchFamily="34" charset="0"/>
                <a:ea typeface="Times New Roman" panose="02020603050405020304" pitchFamily="18" charset="0"/>
              </a:rPr>
              <a:t>As observed, only this </a:t>
            </a:r>
            <a:r>
              <a:rPr lang="en-US" sz="1800" b="1" kern="0" dirty="0" err="1">
                <a:solidFill>
                  <a:schemeClr val="bg1"/>
                </a:solidFill>
                <a:effectLst/>
                <a:latin typeface="Arial Black" panose="020B0A04020102020204" pitchFamily="34" charset="0"/>
                <a:ea typeface="Times New Roman" panose="02020603050405020304" pitchFamily="18" charset="0"/>
              </a:rPr>
              <a:t>INd</a:t>
            </a:r>
            <a:r>
              <a:rPr lang="en-US" sz="1800" b="1" kern="0" dirty="0">
                <a:solidFill>
                  <a:schemeClr val="bg1"/>
                </a:solidFill>
                <a:effectLst/>
                <a:latin typeface="Arial Black" panose="020B0A04020102020204" pitchFamily="34" charset="0"/>
                <a:ea typeface="Times New Roman" panose="02020603050405020304" pitchFamily="18" charset="0"/>
              </a:rPr>
              <a:t> in Albanian consists of 13 words of the lexical circle, depending on which the forms of use also change. </a:t>
            </a:r>
            <a:endParaRPr lang="en-GB" b="1" dirty="0">
              <a:solidFill>
                <a:schemeClr val="bg1"/>
              </a:solidFill>
              <a:latin typeface="Arial Black" panose="020B0A04020102020204" pitchFamily="34" charset="0"/>
            </a:endParaRPr>
          </a:p>
        </p:txBody>
      </p:sp>
      <p:sp>
        <p:nvSpPr>
          <p:cNvPr id="5" name="TextBox 4">
            <a:extLst>
              <a:ext uri="{FF2B5EF4-FFF2-40B4-BE49-F238E27FC236}">
                <a16:creationId xmlns:a16="http://schemas.microsoft.com/office/drawing/2014/main" id="{84B03CEB-22D9-D2A0-D0D3-8F16B78DB17E}"/>
              </a:ext>
            </a:extLst>
          </p:cNvPr>
          <p:cNvSpPr txBox="1"/>
          <p:nvPr/>
        </p:nvSpPr>
        <p:spPr>
          <a:xfrm>
            <a:off x="260797" y="1170680"/>
            <a:ext cx="11832463" cy="646331"/>
          </a:xfrm>
          <a:prstGeom prst="rect">
            <a:avLst/>
          </a:prstGeom>
          <a:noFill/>
        </p:spPr>
        <p:txBody>
          <a:bodyPr wrap="square">
            <a:spAutoFit/>
          </a:bodyPr>
          <a:lstStyle/>
          <a:p>
            <a:pPr algn="just"/>
            <a:r>
              <a:rPr lang="en-US" sz="1800" b="1" dirty="0">
                <a:solidFill>
                  <a:schemeClr val="bg1"/>
                </a:solidFill>
                <a:effectLst/>
                <a:latin typeface="Arial Black" panose="020B0A04020102020204" pitchFamily="34" charset="0"/>
                <a:ea typeface="Times New Roman" panose="02020603050405020304" pitchFamily="18" charset="0"/>
              </a:rPr>
              <a:t>The circle of connections can be expanded or narrow depending on the lexical meaning and the values that </a:t>
            </a:r>
            <a:r>
              <a:rPr lang="en-US" sz="1800" b="1" dirty="0" err="1">
                <a:solidFill>
                  <a:schemeClr val="bg1"/>
                </a:solidFill>
                <a:effectLst/>
                <a:latin typeface="Arial Black" panose="020B0A04020102020204" pitchFamily="34" charset="0"/>
                <a:ea typeface="Times New Roman" panose="02020603050405020304" pitchFamily="18" charset="0"/>
              </a:rPr>
              <a:t>INd</a:t>
            </a:r>
            <a:r>
              <a:rPr lang="en-US" sz="1800" b="1" dirty="0">
                <a:solidFill>
                  <a:schemeClr val="bg1"/>
                </a:solidFill>
                <a:effectLst/>
                <a:latin typeface="Arial Black" panose="020B0A04020102020204" pitchFamily="34" charset="0"/>
                <a:ea typeface="Times New Roman" panose="02020603050405020304" pitchFamily="18" charset="0"/>
              </a:rPr>
              <a:t> carries, such as: </a:t>
            </a:r>
            <a:endParaRPr lang="en-GB" sz="1200" b="1" dirty="0">
              <a:solidFill>
                <a:schemeClr val="bg1"/>
              </a:solidFill>
              <a:effectLst/>
              <a:latin typeface="Arial Black" panose="020B0A04020102020204" pitchFamily="34" charset="0"/>
              <a:ea typeface="Times New Roman" panose="02020603050405020304" pitchFamily="18" charset="0"/>
            </a:endParaRPr>
          </a:p>
        </p:txBody>
      </p:sp>
      <p:graphicFrame>
        <p:nvGraphicFramePr>
          <p:cNvPr id="6" name="Diagram 5">
            <a:extLst>
              <a:ext uri="{FF2B5EF4-FFF2-40B4-BE49-F238E27FC236}">
                <a16:creationId xmlns:a16="http://schemas.microsoft.com/office/drawing/2014/main" id="{24236969-0DA3-79CC-03F5-20083110281A}"/>
              </a:ext>
            </a:extLst>
          </p:cNvPr>
          <p:cNvGraphicFramePr/>
          <p:nvPr>
            <p:extLst>
              <p:ext uri="{D42A27DB-BD31-4B8C-83A1-F6EECF244321}">
                <p14:modId xmlns:p14="http://schemas.microsoft.com/office/powerpoint/2010/main" val="2233239369"/>
              </p:ext>
            </p:extLst>
          </p:nvPr>
        </p:nvGraphicFramePr>
        <p:xfrm>
          <a:off x="940159" y="2021775"/>
          <a:ext cx="10097036" cy="9659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 Box 6">
            <a:extLst>
              <a:ext uri="{FF2B5EF4-FFF2-40B4-BE49-F238E27FC236}">
                <a16:creationId xmlns:a16="http://schemas.microsoft.com/office/drawing/2014/main" id="{E288C0B8-3F89-1526-9D4D-F01C8DC258A3}"/>
              </a:ext>
            </a:extLst>
          </p:cNvPr>
          <p:cNvSpPr txBox="1"/>
          <p:nvPr/>
        </p:nvSpPr>
        <p:spPr>
          <a:xfrm>
            <a:off x="1815921" y="3256058"/>
            <a:ext cx="8049295" cy="327758"/>
          </a:xfrm>
          <a:prstGeom prst="rect">
            <a:avLst/>
          </a:prstGeom>
          <a:gradFill rotWithShape="1">
            <a:gsLst>
              <a:gs pos="0">
                <a:sysClr val="windowText" lastClr="000000">
                  <a:lumMod val="110000"/>
                  <a:satMod val="105000"/>
                  <a:tint val="67000"/>
                </a:sysClr>
              </a:gs>
              <a:gs pos="50000">
                <a:sysClr val="windowText" lastClr="000000">
                  <a:lumMod val="105000"/>
                  <a:satMod val="103000"/>
                  <a:tint val="73000"/>
                </a:sysClr>
              </a:gs>
              <a:gs pos="100000">
                <a:sysClr val="windowText" lastClr="000000">
                  <a:lumMod val="105000"/>
                  <a:satMod val="109000"/>
                  <a:tint val="81000"/>
                </a:sysClr>
              </a:gs>
            </a:gsLst>
            <a:lin ang="5400000" scaled="0"/>
          </a:gradFill>
          <a:ln w="63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sz="2000" b="1">
                <a:solidFill>
                  <a:srgbClr val="FFFF00"/>
                </a:solidFill>
                <a:effectLst/>
                <a:latin typeface="Arial Black" panose="020B0A04020102020204" pitchFamily="34" charset="0"/>
                <a:ea typeface="Times New Roman" panose="02020603050405020304" pitchFamily="18" charset="0"/>
              </a:rPr>
              <a:t>NË KALENDAT GREKE (PËR NË KALENDAT GREKE)</a:t>
            </a:r>
            <a:endParaRPr lang="en-GB" sz="2800">
              <a:solidFill>
                <a:srgbClr val="FFFF00"/>
              </a:solidFill>
              <a:effectLst/>
              <a:latin typeface="Arial Black" panose="020B0A04020102020204" pitchFamily="34" charset="0"/>
              <a:ea typeface="Times New Roman" panose="02020603050405020304" pitchFamily="18" charset="0"/>
            </a:endParaRPr>
          </a:p>
        </p:txBody>
      </p:sp>
      <p:sp>
        <p:nvSpPr>
          <p:cNvPr id="9" name="TextBox 8">
            <a:extLst>
              <a:ext uri="{FF2B5EF4-FFF2-40B4-BE49-F238E27FC236}">
                <a16:creationId xmlns:a16="http://schemas.microsoft.com/office/drawing/2014/main" id="{BC971FB0-FC1A-6B0A-C4F2-2842A4B8721E}"/>
              </a:ext>
            </a:extLst>
          </p:cNvPr>
          <p:cNvSpPr txBox="1"/>
          <p:nvPr/>
        </p:nvSpPr>
        <p:spPr>
          <a:xfrm>
            <a:off x="106250" y="4184181"/>
            <a:ext cx="11987009" cy="1477328"/>
          </a:xfrm>
          <a:prstGeom prst="rect">
            <a:avLst/>
          </a:prstGeom>
          <a:noFill/>
        </p:spPr>
        <p:txBody>
          <a:bodyPr wrap="square">
            <a:spAutoFit/>
          </a:bodyPr>
          <a:lstStyle/>
          <a:p>
            <a:pPr algn="just"/>
            <a:r>
              <a:rPr lang="sq-AL" sz="1800" b="1">
                <a:solidFill>
                  <a:schemeClr val="bg1"/>
                </a:solidFill>
                <a:effectLst/>
                <a:latin typeface="Arial Black" panose="020B0A04020102020204" pitchFamily="34" charset="0"/>
                <a:ea typeface="Times New Roman" panose="02020603050405020304" pitchFamily="18" charset="0"/>
              </a:rPr>
              <a:t>There are also many INd-s with extensive lexical and syntactic connections, such as: </a:t>
            </a:r>
            <a:r>
              <a:rPr lang="sq-AL" sz="1800" b="1" i="1">
                <a:solidFill>
                  <a:srgbClr val="FFFF00"/>
                </a:solidFill>
                <a:effectLst/>
                <a:latin typeface="Arial Black" panose="020B0A04020102020204" pitchFamily="34" charset="0"/>
                <a:ea typeface="Times New Roman" panose="02020603050405020304" pitchFamily="18" charset="0"/>
              </a:rPr>
              <a:t>kolonë e pestë</a:t>
            </a:r>
            <a:r>
              <a:rPr lang="sq-AL" sz="1800" b="1" i="1">
                <a:solidFill>
                  <a:schemeClr val="bg1"/>
                </a:solidFill>
                <a:effectLst/>
                <a:latin typeface="Arial Black" panose="020B0A04020102020204" pitchFamily="34" charset="0"/>
                <a:ea typeface="Times New Roman" panose="02020603050405020304" pitchFamily="18" charset="0"/>
              </a:rPr>
              <a:t> (fifth column)</a:t>
            </a:r>
            <a:r>
              <a:rPr lang="sq-AL" sz="1800" b="1">
                <a:solidFill>
                  <a:schemeClr val="bg1"/>
                </a:solidFill>
                <a:effectLst/>
                <a:latin typeface="Arial Black" panose="020B0A04020102020204" pitchFamily="34" charset="0"/>
                <a:ea typeface="Times New Roman" panose="02020603050405020304" pitchFamily="18" charset="0"/>
              </a:rPr>
              <a:t> “</a:t>
            </a:r>
            <a:r>
              <a:rPr lang="sq-AL" sz="1800" b="1">
                <a:solidFill>
                  <a:srgbClr val="FFFF00"/>
                </a:solidFill>
                <a:effectLst/>
                <a:latin typeface="Arial Black" panose="020B0A04020102020204" pitchFamily="34" charset="0"/>
                <a:ea typeface="Times New Roman" panose="02020603050405020304" pitchFamily="18" charset="0"/>
              </a:rPr>
              <a:t>armik i fshehtë</a:t>
            </a:r>
            <a:r>
              <a:rPr lang="sq-AL" sz="1800" b="1">
                <a:solidFill>
                  <a:schemeClr val="bg1"/>
                </a:solidFill>
                <a:effectLst/>
                <a:latin typeface="Arial Black" panose="020B0A04020102020204" pitchFamily="34" charset="0"/>
                <a:ea typeface="Times New Roman" panose="02020603050405020304" pitchFamily="18" charset="0"/>
              </a:rPr>
              <a:t>” (“hidden enemy”); people who secretly develop activities against someone or something else"; </a:t>
            </a:r>
            <a:r>
              <a:rPr lang="sq-AL" sz="1800" b="1" i="1">
                <a:solidFill>
                  <a:srgbClr val="FFFF00"/>
                </a:solidFill>
                <a:effectLst/>
                <a:latin typeface="Arial Black" panose="020B0A04020102020204" pitchFamily="34" charset="0"/>
                <a:ea typeface="Times New Roman" panose="02020603050405020304" pitchFamily="18" charset="0"/>
              </a:rPr>
              <a:t>rreth vicioz </a:t>
            </a:r>
            <a:r>
              <a:rPr lang="sq-AL" sz="1800" b="1" i="1">
                <a:solidFill>
                  <a:schemeClr val="bg1"/>
                </a:solidFill>
                <a:effectLst/>
                <a:latin typeface="Arial Black" panose="020B0A04020102020204" pitchFamily="34" charset="0"/>
                <a:ea typeface="Times New Roman" panose="02020603050405020304" pitchFamily="18" charset="0"/>
              </a:rPr>
              <a:t>(</a:t>
            </a:r>
            <a:r>
              <a:rPr lang="sq-AL" sz="1800" b="1">
                <a:solidFill>
                  <a:schemeClr val="bg1"/>
                </a:solidFill>
                <a:effectLst/>
                <a:latin typeface="Arial Black" panose="020B0A04020102020204" pitchFamily="34" charset="0"/>
                <a:ea typeface="Times New Roman" panose="02020603050405020304" pitchFamily="18" charset="0"/>
              </a:rPr>
              <a:t>vicious circle) “impasse; difficult position"; </a:t>
            </a:r>
            <a:r>
              <a:rPr lang="sq-AL" sz="1800" b="1" i="1">
                <a:solidFill>
                  <a:srgbClr val="FFFF00"/>
                </a:solidFill>
                <a:effectLst/>
                <a:latin typeface="Arial Black" panose="020B0A04020102020204" pitchFamily="34" charset="0"/>
                <a:ea typeface="Times New Roman" panose="02020603050405020304" pitchFamily="18" charset="0"/>
              </a:rPr>
              <a:t>shkopi i dirigjentit</a:t>
            </a:r>
            <a:r>
              <a:rPr lang="sq-AL" sz="1800" b="1">
                <a:solidFill>
                  <a:srgbClr val="FFFF00"/>
                </a:solidFill>
                <a:effectLst/>
                <a:latin typeface="Arial Black" panose="020B0A04020102020204" pitchFamily="34" charset="0"/>
                <a:ea typeface="Times New Roman" panose="02020603050405020304" pitchFamily="18" charset="0"/>
              </a:rPr>
              <a:t> </a:t>
            </a:r>
            <a:r>
              <a:rPr lang="sq-AL" sz="1800" b="1">
                <a:solidFill>
                  <a:schemeClr val="bg1"/>
                </a:solidFill>
                <a:effectLst/>
                <a:latin typeface="Arial Black" panose="020B0A04020102020204" pitchFamily="34" charset="0"/>
                <a:ea typeface="Times New Roman" panose="02020603050405020304" pitchFamily="18" charset="0"/>
              </a:rPr>
              <a:t>(conductor's baton) "means or way to convince or subjugate someone or something" etc. </a:t>
            </a:r>
            <a:r>
              <a:rPr lang="sq-AL" sz="1800" b="1" dirty="0">
                <a:solidFill>
                  <a:schemeClr val="bg1"/>
                </a:solidFill>
                <a:effectLst/>
                <a:latin typeface="Arial Black" panose="020B0A04020102020204" pitchFamily="34" charset="0"/>
                <a:ea typeface="Times New Roman" panose="02020603050405020304" pitchFamily="18" charset="0"/>
              </a:rPr>
              <a:t>…</a:t>
            </a:r>
            <a:endParaRPr lang="sq-AL" sz="1200" b="1" dirty="0">
              <a:solidFill>
                <a:schemeClr val="bg1"/>
              </a:solidFill>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23503670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3653</Words>
  <Application>Microsoft Office PowerPoint</Application>
  <PresentationFormat>Widescreen</PresentationFormat>
  <Paragraphs>161</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Black</vt:lpstr>
      <vt:lpstr>Berlin Sans FB Demi</vt:lpstr>
      <vt:lpstr>Calibri</vt:lpstr>
      <vt:lpstr>Calibri Light</vt:lpstr>
      <vt:lpstr>Times New Roman</vt:lpstr>
      <vt:lpstr>Wingdings</vt:lpstr>
      <vt:lpstr>Office Theme</vt:lpstr>
      <vt:lpstr>"INTERLANGUAGE IDIOM IN WRITTEN ALBANIAN DISCOURSE AND OTHER INDO-EUROPEAN LANGUAGES"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olger brame</cp:lastModifiedBy>
  <cp:revision>9</cp:revision>
  <dcterms:created xsi:type="dcterms:W3CDTF">2024-04-26T08:08:59Z</dcterms:created>
  <dcterms:modified xsi:type="dcterms:W3CDTF">2024-05-03T19:22:06Z</dcterms:modified>
</cp:coreProperties>
</file>